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63" r:id="rId2"/>
    <p:sldId id="273" r:id="rId3"/>
    <p:sldId id="277" r:id="rId4"/>
    <p:sldId id="264" r:id="rId5"/>
    <p:sldId id="274" r:id="rId6"/>
    <p:sldId id="278" r:id="rId7"/>
    <p:sldId id="285" r:id="rId8"/>
    <p:sldId id="279" r:id="rId9"/>
    <p:sldId id="283" r:id="rId10"/>
    <p:sldId id="282" r:id="rId11"/>
    <p:sldId id="284" r:id="rId12"/>
    <p:sldId id="287" r:id="rId13"/>
    <p:sldId id="288" r:id="rId14"/>
    <p:sldId id="289" r:id="rId15"/>
    <p:sldId id="291" r:id="rId16"/>
    <p:sldId id="280" r:id="rId17"/>
    <p:sldId id="292" r:id="rId18"/>
    <p:sldId id="293" r:id="rId19"/>
    <p:sldId id="295" r:id="rId20"/>
    <p:sldId id="296" r:id="rId21"/>
    <p:sldId id="297" r:id="rId22"/>
    <p:sldId id="298" r:id="rId23"/>
    <p:sldId id="299" r:id="rId24"/>
    <p:sldId id="300" r:id="rId25"/>
    <p:sldId id="302" r:id="rId26"/>
    <p:sldId id="305" r:id="rId27"/>
    <p:sldId id="306" r:id="rId28"/>
    <p:sldId id="303" r:id="rId29"/>
    <p:sldId id="307" r:id="rId30"/>
    <p:sldId id="304" r:id="rId31"/>
    <p:sldId id="265" r:id="rId32"/>
    <p:sldId id="308" r:id="rId33"/>
    <p:sldId id="266" r:id="rId34"/>
    <p:sldId id="267" r:id="rId35"/>
    <p:sldId id="268" r:id="rId36"/>
    <p:sldId id="269" r:id="rId37"/>
    <p:sldId id="270" r:id="rId38"/>
    <p:sldId id="271" r:id="rId39"/>
    <p:sldId id="272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46"/>
    <p:restoredTop sz="93766"/>
  </p:normalViewPr>
  <p:slideViewPr>
    <p:cSldViewPr snapToGrid="0" snapToObjects="1">
      <p:cViewPr varScale="1">
        <p:scale>
          <a:sx n="126" d="100"/>
          <a:sy n="126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01095-AA04-9D4B-8B68-21CA60D9E008}" type="datetimeFigureOut">
              <a:rPr lang="en-US" smtClean="0"/>
              <a:t>9/2/16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0B275-4ED4-284F-BC41-DE1651A06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5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0B275-4ED4-284F-BC41-DE1651A065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7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4301-7EA7-8E4A-A35F-A0644B142E53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BBD5-7BC2-0A4D-BD0C-136F5DE8B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4301-7EA7-8E4A-A35F-A0644B142E53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BBD5-7BC2-0A4D-BD0C-136F5DE8B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4301-7EA7-8E4A-A35F-A0644B142E53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BBD5-7BC2-0A4D-BD0C-136F5DE8B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>
            <a:spLocks noChangeArrowheads="1"/>
          </p:cNvSpPr>
          <p:nvPr userDrawn="1"/>
        </p:nvSpPr>
        <p:spPr bwMode="auto">
          <a:xfrm>
            <a:off x="5614990" y="6625581"/>
            <a:ext cx="313213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nl-NL" sz="900" smtClean="0">
                <a:solidFill>
                  <a:schemeClr val="bg1"/>
                </a:solidFill>
              </a:rPr>
              <a:t>Vrije Universiteit Amsterdam</a:t>
            </a:r>
          </a:p>
        </p:txBody>
      </p:sp>
      <p:pic>
        <p:nvPicPr>
          <p:cNvPr id="6" name="Afbeelding 19" descr="VU_NL_400px-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2" y="6237288"/>
            <a:ext cx="1033463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322909" y="1440000"/>
            <a:ext cx="8461093" cy="4968000"/>
          </a:xfrm>
        </p:spPr>
        <p:txBody>
          <a:bodyPr>
            <a:noAutofit/>
          </a:bodyPr>
          <a:lstStyle>
            <a:lvl1pPr marL="270000" indent="0">
              <a:spcBef>
                <a:spcPts val="0"/>
              </a:spcBef>
              <a:buNone/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0000" indent="-270000">
              <a:spcBef>
                <a:spcPts val="0"/>
              </a:spcBef>
              <a:buClr>
                <a:srgbClr val="C00000"/>
              </a:buClr>
              <a:buSzPct val="80000"/>
              <a:buFont typeface="Wingdings" charset="2"/>
              <a:buChar char="§"/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36575" indent="-266700">
              <a:spcBef>
                <a:spcPts val="0"/>
              </a:spcBef>
              <a:buClr>
                <a:srgbClr val="C00000"/>
              </a:buClr>
              <a:buSzPct val="80000"/>
              <a:buFont typeface="Lucida Grande"/>
              <a:buChar char="&gt;"/>
              <a:defRPr sz="2000">
                <a:latin typeface="Calibri" panose="020F0502020204030204" pitchFamily="34" charset="0"/>
              </a:defRPr>
            </a:lvl3pPr>
            <a:lvl4pPr marL="809625" indent="-273050">
              <a:spcBef>
                <a:spcPts val="0"/>
              </a:spcBef>
              <a:buClr>
                <a:srgbClr val="C00000"/>
              </a:buClr>
              <a:buSzPct val="80000"/>
              <a:buFont typeface="Arial"/>
              <a:buChar char="&gt;"/>
              <a:defRPr sz="2000">
                <a:latin typeface="Calibri" panose="020F0502020204030204" pitchFamily="34" charset="0"/>
              </a:defRPr>
            </a:lvl4pPr>
            <a:lvl5pPr marL="1071563" indent="-261938">
              <a:spcBef>
                <a:spcPts val="0"/>
              </a:spcBef>
              <a:buClr>
                <a:srgbClr val="C00000"/>
              </a:buClr>
              <a:buSzPct val="80000"/>
              <a:buFont typeface="Arial"/>
              <a:buChar char="&gt;"/>
              <a:defRPr sz="20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twee reg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nl-NL" noProof="0" dirty="0"/>
          </a:p>
        </p:txBody>
      </p:sp>
      <p:pic>
        <p:nvPicPr>
          <p:cNvPr id="5" name="Afbeelding 7" descr="VUlogo_NL_Taglinezwart_Wit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640" y="5205414"/>
            <a:ext cx="2160587" cy="119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eperen 8"/>
          <p:cNvGrpSpPr>
            <a:grpSpLocks/>
          </p:cNvGrpSpPr>
          <p:nvPr userDrawn="1"/>
        </p:nvGrpSpPr>
        <p:grpSpPr bwMode="auto">
          <a:xfrm>
            <a:off x="-28575" y="6381750"/>
            <a:ext cx="5392738" cy="503239"/>
            <a:chOff x="-27963" y="6381328"/>
            <a:chExt cx="5392126" cy="504056"/>
          </a:xfrm>
        </p:grpSpPr>
        <p:sp>
          <p:nvSpPr>
            <p:cNvPr id="7" name="Slide Number Placeholder 3"/>
            <p:cNvSpPr txBox="1">
              <a:spLocks/>
            </p:cNvSpPr>
            <p:nvPr userDrawn="1"/>
          </p:nvSpPr>
          <p:spPr bwMode="auto">
            <a:xfrm>
              <a:off x="-27963" y="6381328"/>
              <a:ext cx="611119" cy="504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27146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fld id="{25995696-5035-674A-80D6-7593AA9E2044}" type="slidenum">
                <a:rPr lang="nl-NL" sz="1200" smtClean="0">
                  <a:solidFill>
                    <a:schemeClr val="bg1"/>
                  </a:solidFill>
                  <a:latin typeface="Calibri" charset="0"/>
                  <a:cs typeface="Calibri" charset="0"/>
                </a:rPr>
                <a:pPr eaLnBrk="1" hangingPunct="1">
                  <a:spcBef>
                    <a:spcPct val="20000"/>
                  </a:spcBef>
                  <a:defRPr/>
                </a:pPr>
                <a:t>‹#›</a:t>
              </a:fld>
              <a:endParaRPr lang="nl-NL" sz="1200" dirty="0" smtClean="0">
                <a:solidFill>
                  <a:schemeClr val="bg1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8" name="Footer Placeholder 2"/>
            <p:cNvSpPr txBox="1">
              <a:spLocks/>
            </p:cNvSpPr>
            <p:nvPr userDrawn="1"/>
          </p:nvSpPr>
          <p:spPr bwMode="auto">
            <a:xfrm>
              <a:off x="683156" y="6381328"/>
              <a:ext cx="4681007" cy="477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nl-NL" sz="1200" dirty="0" smtClean="0">
                  <a:solidFill>
                    <a:schemeClr val="bg1"/>
                  </a:solidFill>
                  <a:latin typeface="Calibri" charset="0"/>
                  <a:cs typeface="Calibri" charset="0"/>
                </a:rPr>
                <a:t>Het begint met een idee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U tekstdia me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eperen 14"/>
          <p:cNvGrpSpPr>
            <a:grpSpLocks/>
          </p:cNvGrpSpPr>
          <p:nvPr userDrawn="1"/>
        </p:nvGrpSpPr>
        <p:grpSpPr bwMode="auto">
          <a:xfrm>
            <a:off x="-28575" y="6381750"/>
            <a:ext cx="5392738" cy="503239"/>
            <a:chOff x="-27963" y="6381328"/>
            <a:chExt cx="5392126" cy="504056"/>
          </a:xfrm>
        </p:grpSpPr>
        <p:sp>
          <p:nvSpPr>
            <p:cNvPr id="9" name="Slide Number Placeholder 3"/>
            <p:cNvSpPr txBox="1">
              <a:spLocks/>
            </p:cNvSpPr>
            <p:nvPr userDrawn="1"/>
          </p:nvSpPr>
          <p:spPr bwMode="auto">
            <a:xfrm>
              <a:off x="-27963" y="6381328"/>
              <a:ext cx="611119" cy="504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27146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fld id="{76662F47-1888-F84B-8E2D-EF5A159B11F8}" type="slidenum">
                <a:rPr lang="nl-NL" sz="1200" smtClean="0">
                  <a:solidFill>
                    <a:schemeClr val="bg1"/>
                  </a:solidFill>
                  <a:latin typeface="Calibri" charset="0"/>
                  <a:cs typeface="Calibri" charset="0"/>
                </a:rPr>
                <a:pPr eaLnBrk="1" hangingPunct="1">
                  <a:spcBef>
                    <a:spcPct val="20000"/>
                  </a:spcBef>
                  <a:defRPr/>
                </a:pPr>
                <a:t>‹#›</a:t>
              </a:fld>
              <a:endParaRPr lang="nl-NL" sz="1200" dirty="0" smtClean="0">
                <a:solidFill>
                  <a:schemeClr val="bg1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11" name="Footer Placeholder 2"/>
            <p:cNvSpPr txBox="1">
              <a:spLocks/>
            </p:cNvSpPr>
            <p:nvPr userDrawn="1"/>
          </p:nvSpPr>
          <p:spPr bwMode="auto">
            <a:xfrm>
              <a:off x="683156" y="6381328"/>
              <a:ext cx="4681007" cy="477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nl-NL" sz="1200" dirty="0" smtClean="0">
                  <a:solidFill>
                    <a:schemeClr val="bg1"/>
                  </a:solidFill>
                  <a:latin typeface="Calibri" charset="0"/>
                  <a:cs typeface="Calibri" charset="0"/>
                </a:rPr>
                <a:t>Het begint met een idee</a:t>
              </a:r>
            </a:p>
          </p:txBody>
        </p:sp>
      </p:grpSp>
      <p:pic>
        <p:nvPicPr>
          <p:cNvPr id="12" name="Afbeelding 12" descr="VU_NL_400px-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2" y="6237288"/>
            <a:ext cx="1033463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lide Number Placeholder 3"/>
          <p:cNvSpPr txBox="1">
            <a:spLocks/>
          </p:cNvSpPr>
          <p:nvPr userDrawn="1"/>
        </p:nvSpPr>
        <p:spPr bwMode="auto">
          <a:xfrm>
            <a:off x="0" y="6524626"/>
            <a:ext cx="6111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fld id="{C97BC3CE-C4F1-7E45-893D-9B3CDCA986DA}" type="slidenum">
              <a:rPr lang="nl-NL" sz="1200" smtClean="0">
                <a:solidFill>
                  <a:schemeClr val="bg1"/>
                </a:solidFill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  <a:defRPr/>
              </a:pPr>
              <a:t>‹#›</a:t>
            </a:fld>
            <a:endParaRPr lang="nl-NL" sz="1200" dirty="0" smtClean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14" name="Footer Placeholder 2"/>
          <p:cNvSpPr txBox="1">
            <a:spLocks/>
          </p:cNvSpPr>
          <p:nvPr userDrawn="1"/>
        </p:nvSpPr>
        <p:spPr bwMode="auto">
          <a:xfrm>
            <a:off x="611190" y="6492876"/>
            <a:ext cx="47529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nl-NL" sz="1200" dirty="0" smtClean="0">
                <a:solidFill>
                  <a:srgbClr val="FFFFFF"/>
                </a:solidFill>
                <a:latin typeface="Calibri" charset="0"/>
                <a:cs typeface="Calibri" charset="0"/>
              </a:rPr>
              <a:t>Het begint met een idee</a:t>
            </a:r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7"/>
          </p:nvPr>
        </p:nvSpPr>
        <p:spPr>
          <a:xfrm>
            <a:off x="4283968" y="1555531"/>
            <a:ext cx="4536504" cy="468175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270000" indent="0">
              <a:spcBef>
                <a:spcPts val="0"/>
              </a:spcBef>
              <a:buFontTx/>
              <a:buNone/>
              <a:defRPr sz="2600">
                <a:latin typeface="Calibri"/>
                <a:cs typeface="Calibri"/>
              </a:defRPr>
            </a:lvl1pPr>
            <a:lvl2pPr marL="270000" indent="-270000">
              <a:spcBef>
                <a:spcPts val="0"/>
              </a:spcBef>
              <a:buClr>
                <a:srgbClr val="C00000"/>
              </a:buClr>
              <a:buFont typeface="Wingdings" charset="2"/>
              <a:buChar char="§"/>
              <a:defRPr sz="2600">
                <a:latin typeface="Calibri"/>
                <a:cs typeface="Calibri"/>
              </a:defRPr>
            </a:lvl2pPr>
            <a:lvl3pPr marL="536575" indent="-263525">
              <a:buClr>
                <a:srgbClr val="C00000"/>
              </a:buClr>
              <a:buFont typeface="Calibri" panose="020F0502020204030204" pitchFamily="34" charset="0"/>
              <a:buChar char="&gt;"/>
              <a:defRPr>
                <a:latin typeface="Calibri"/>
                <a:cs typeface="Calibri"/>
              </a:defRPr>
            </a:lvl3pPr>
            <a:lvl4pPr marL="536575" indent="-263525">
              <a:buClr>
                <a:srgbClr val="C00000"/>
              </a:buClr>
              <a:defRPr>
                <a:latin typeface="Calibri"/>
                <a:cs typeface="Calibri"/>
              </a:defRPr>
            </a:lvl4pPr>
            <a:lvl5pPr marL="536575" indent="-263525">
              <a:buClr>
                <a:srgbClr val="C00000"/>
              </a:buCl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52888" cy="68580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twee reg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nl-NL" noProof="0" dirty="0"/>
          </a:p>
        </p:txBody>
      </p:sp>
      <p:grpSp>
        <p:nvGrpSpPr>
          <p:cNvPr id="6" name="Groeperen 8"/>
          <p:cNvGrpSpPr>
            <a:grpSpLocks/>
          </p:cNvGrpSpPr>
          <p:nvPr userDrawn="1"/>
        </p:nvGrpSpPr>
        <p:grpSpPr bwMode="auto">
          <a:xfrm>
            <a:off x="-28575" y="6381750"/>
            <a:ext cx="5392738" cy="503239"/>
            <a:chOff x="-27963" y="6381328"/>
            <a:chExt cx="5392126" cy="504056"/>
          </a:xfrm>
        </p:grpSpPr>
        <p:sp>
          <p:nvSpPr>
            <p:cNvPr id="7" name="Slide Number Placeholder 3"/>
            <p:cNvSpPr txBox="1">
              <a:spLocks/>
            </p:cNvSpPr>
            <p:nvPr userDrawn="1"/>
          </p:nvSpPr>
          <p:spPr bwMode="auto">
            <a:xfrm>
              <a:off x="-27963" y="6381328"/>
              <a:ext cx="611119" cy="504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27146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fld id="{25995696-5035-674A-80D6-7593AA9E2044}" type="slidenum">
                <a:rPr lang="nl-NL" sz="1200" smtClean="0">
                  <a:solidFill>
                    <a:schemeClr val="bg1"/>
                  </a:solidFill>
                  <a:latin typeface="Calibri" charset="0"/>
                  <a:cs typeface="Calibri" charset="0"/>
                </a:rPr>
                <a:pPr eaLnBrk="1" hangingPunct="1">
                  <a:spcBef>
                    <a:spcPct val="20000"/>
                  </a:spcBef>
                  <a:defRPr/>
                </a:pPr>
                <a:t>‹#›</a:t>
              </a:fld>
              <a:endParaRPr lang="nl-NL" sz="1200" dirty="0" smtClean="0">
                <a:solidFill>
                  <a:schemeClr val="bg1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8" name="Footer Placeholder 2"/>
            <p:cNvSpPr txBox="1">
              <a:spLocks/>
            </p:cNvSpPr>
            <p:nvPr userDrawn="1"/>
          </p:nvSpPr>
          <p:spPr bwMode="auto">
            <a:xfrm>
              <a:off x="683156" y="6381328"/>
              <a:ext cx="4681007" cy="477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nl-NL" sz="1200" dirty="0" smtClean="0">
                  <a:solidFill>
                    <a:schemeClr val="bg1"/>
                  </a:solidFill>
                  <a:latin typeface="Calibri" charset="0"/>
                  <a:cs typeface="Calibri" charset="0"/>
                </a:rPr>
                <a:t>Het begint met een idee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0"/>
          </p:nvPr>
        </p:nvSpPr>
        <p:spPr>
          <a:xfrm>
            <a:off x="5649915" y="5976939"/>
            <a:ext cx="3248025" cy="612775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0260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4301-7EA7-8E4A-A35F-A0644B142E53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BBD5-7BC2-0A4D-BD0C-136F5DE8B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4301-7EA7-8E4A-A35F-A0644B142E53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BBD5-7BC2-0A4D-BD0C-136F5DE8B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4301-7EA7-8E4A-A35F-A0644B142E53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BBD5-7BC2-0A4D-BD0C-136F5DE8B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4301-7EA7-8E4A-A35F-A0644B142E53}" type="datetimeFigureOut">
              <a:rPr lang="en-US" smtClean="0"/>
              <a:t>9/2/16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BBD5-7BC2-0A4D-BD0C-136F5DE8B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4301-7EA7-8E4A-A35F-A0644B142E53}" type="datetimeFigureOut">
              <a:rPr lang="en-US" smtClean="0"/>
              <a:t>9/2/16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BBD5-7BC2-0A4D-BD0C-136F5DE8B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4301-7EA7-8E4A-A35F-A0644B142E53}" type="datetimeFigureOut">
              <a:rPr lang="en-US" smtClean="0"/>
              <a:t>9/2/16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BBD5-7BC2-0A4D-BD0C-136F5DE8B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4301-7EA7-8E4A-A35F-A0644B142E53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BBD5-7BC2-0A4D-BD0C-136F5DE8B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4301-7EA7-8E4A-A35F-A0644B142E53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BBD5-7BC2-0A4D-BD0C-136F5DE8B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C4301-7EA7-8E4A-A35F-A0644B142E53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7BBD5-7BC2-0A4D-BD0C-136F5DE8B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tiff"/><Relationship Id="rId3" Type="http://schemas.openxmlformats.org/officeDocument/2006/relationships/hyperlink" Target="http://lov.okfn.org/dataset/lov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www.w3.org/TR/prov-primer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tiff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6" Type="http://schemas.openxmlformats.org/officeDocument/2006/relationships/image" Target="../media/image35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legend.net/" TargetMode="External"/><Relationship Id="rId4" Type="http://schemas.openxmlformats.org/officeDocument/2006/relationships/hyperlink" Target="http://www.albertmeronyo.org/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3.jpg"/><Relationship Id="rId3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4.jpg"/><Relationship Id="rId3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4.jpg"/><Relationship Id="rId3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4.jpg"/><Relationship Id="rId3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hyperlink" Target="http://linkeddatabook.com/editions/1.0/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5.tiff"/><Relationship Id="rId5" Type="http://schemas.openxmlformats.org/officeDocument/2006/relationships/hyperlink" Target="http://www.albertmeronyo.org/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tiff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tiff"/><Relationship Id="rId3" Type="http://schemas.openxmlformats.org/officeDocument/2006/relationships/hyperlink" Target="http://www.semantic-web-journal.net/content/semantic-technologies-historical-research-survey-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276"/>
            <a:ext cx="9144000" cy="5146766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528" y="5215560"/>
            <a:ext cx="2159187" cy="1189382"/>
          </a:xfrm>
          <a:prstGeom prst="rect">
            <a:avLst/>
          </a:prstGeom>
        </p:spPr>
      </p:pic>
      <p:sp>
        <p:nvSpPr>
          <p:cNvPr id="11" name="Vrije vorm 10"/>
          <p:cNvSpPr/>
          <p:nvPr/>
        </p:nvSpPr>
        <p:spPr bwMode="auto">
          <a:xfrm>
            <a:off x="868365" y="1458345"/>
            <a:ext cx="196850" cy="98425"/>
          </a:xfrm>
          <a:custGeom>
            <a:avLst/>
            <a:gdLst>
              <a:gd name="connsiteX0" fmla="*/ 0 w 196850"/>
              <a:gd name="connsiteY0" fmla="*/ 3175 h 98425"/>
              <a:gd name="connsiteX1" fmla="*/ 95250 w 196850"/>
              <a:gd name="connsiteY1" fmla="*/ 98425 h 98425"/>
              <a:gd name="connsiteX2" fmla="*/ 196850 w 196850"/>
              <a:gd name="connsiteY2" fmla="*/ 0 h 98425"/>
              <a:gd name="connsiteX3" fmla="*/ 0 w 196850"/>
              <a:gd name="connsiteY3" fmla="*/ 3175 h 9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" h="98425">
                <a:moveTo>
                  <a:pt x="0" y="3175"/>
                </a:moveTo>
                <a:lnTo>
                  <a:pt x="95250" y="98425"/>
                </a:lnTo>
                <a:lnTo>
                  <a:pt x="19685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0089CF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360365" y="360363"/>
            <a:ext cx="6229163" cy="1108075"/>
          </a:xfrm>
          <a:prstGeom prst="rect">
            <a:avLst/>
          </a:prstGeom>
          <a:solidFill>
            <a:srgbClr val="0089CF">
              <a:alpha val="89804"/>
            </a:srgbClr>
          </a:solidFill>
        </p:spPr>
        <p:txBody>
          <a:bodyPr lIns="72000" tIns="46800" rIns="72000" bIns="46800" anchor="ctr">
            <a:normAutofit fontScale="92500" lnSpcReduction="20000"/>
          </a:bodyPr>
          <a:lstStyle>
            <a:lvl1pPr algn="l">
              <a:lnSpc>
                <a:spcPts val="3300"/>
              </a:lnSpc>
              <a:defRPr cap="all">
                <a:solidFill>
                  <a:schemeClr val="bg1"/>
                </a:solidFill>
              </a:defRPr>
            </a:lvl1pPr>
          </a:lstStyle>
          <a:p>
            <a:pPr marL="270000" defTabSz="457200" eaLnBrk="0" hangingPunct="0">
              <a:lnSpc>
                <a:spcPct val="100000"/>
              </a:lnSpc>
              <a:spcBef>
                <a:spcPts val="0"/>
              </a:spcBef>
              <a:defRPr/>
            </a:pPr>
            <a:r>
              <a:rPr lang="nl-NL" sz="4400" dirty="0" smtClean="0">
                <a:latin typeface="Calibri"/>
                <a:cs typeface="Calibri"/>
              </a:rPr>
              <a:t>LINKED DATA FOR THE </a:t>
            </a:r>
            <a:r>
              <a:rPr lang="nl-NL" sz="4400" dirty="0" err="1" smtClean="0">
                <a:latin typeface="Calibri"/>
                <a:cs typeface="Calibri"/>
              </a:rPr>
              <a:t>documenting</a:t>
            </a:r>
            <a:r>
              <a:rPr lang="nl-NL" sz="4400" dirty="0" smtClean="0">
                <a:latin typeface="Calibri"/>
                <a:cs typeface="Calibri"/>
              </a:rPr>
              <a:t> HISTORIAN</a:t>
            </a:r>
            <a:endParaRPr lang="nl-NL" sz="4400" dirty="0" smtClean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98949" y="5657671"/>
            <a:ext cx="3346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Albert </a:t>
            </a:r>
            <a:r>
              <a:rPr lang="en-US" dirty="0" err="1" smtClean="0"/>
              <a:t>Mero</a:t>
            </a:r>
            <a:r>
              <a:rPr lang="nl-NL" dirty="0" err="1" smtClean="0"/>
              <a:t>ño</a:t>
            </a:r>
            <a:r>
              <a:rPr lang="nl-NL" dirty="0" smtClean="0"/>
              <a:t> </a:t>
            </a:r>
            <a:r>
              <a:rPr lang="nl-NL" dirty="0" err="1" smtClean="0"/>
              <a:t>Peñuela</a:t>
            </a:r>
            <a:r>
              <a:rPr lang="nl-NL" dirty="0" smtClean="0"/>
              <a:t> et al.</a:t>
            </a:r>
            <a:endParaRPr lang="en-US" dirty="0" smtClean="0"/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Documenting History Workshop</a:t>
            </a:r>
          </a:p>
          <a:p>
            <a:pPr algn="ctr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Loughborough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University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05-09-2016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/>
          <a:lstStyle/>
          <a:p>
            <a:pPr>
              <a:buClr>
                <a:srgbClr val="800000"/>
              </a:buClr>
              <a:defRPr/>
            </a:pPr>
            <a:r>
              <a:rPr lang="nl-NL" dirty="0" err="1" smtClean="0"/>
              <a:t>Historical</a:t>
            </a:r>
            <a:r>
              <a:rPr lang="nl-NL" dirty="0" smtClean="0"/>
              <a:t> </a:t>
            </a:r>
            <a:r>
              <a:rPr lang="nl-NL" dirty="0" err="1" smtClean="0"/>
              <a:t>ontologies</a:t>
            </a:r>
            <a:endParaRPr lang="nl-NL" dirty="0" smtClean="0"/>
          </a:p>
          <a:p>
            <a:pPr marL="727200" lvl="1" indent="-457200">
              <a:buClr>
                <a:srgbClr val="800000"/>
              </a:buClr>
              <a:defRPr/>
            </a:pPr>
            <a:r>
              <a:rPr lang="nl-NL" dirty="0" err="1" smtClean="0"/>
              <a:t>Models</a:t>
            </a:r>
            <a:r>
              <a:rPr lang="nl-NL" dirty="0" smtClean="0"/>
              <a:t>, </a:t>
            </a:r>
            <a:r>
              <a:rPr lang="nl-NL" dirty="0" err="1" smtClean="0"/>
              <a:t>vocabularies</a:t>
            </a:r>
            <a:r>
              <a:rPr lang="nl-NL" dirty="0"/>
              <a:t> </a:t>
            </a:r>
            <a:r>
              <a:rPr lang="nl-NL" dirty="0" smtClean="0"/>
              <a:t>&amp; </a:t>
            </a:r>
            <a:r>
              <a:rPr lang="nl-NL" dirty="0" err="1" smtClean="0"/>
              <a:t>terminology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describe</a:t>
            </a:r>
            <a:r>
              <a:rPr lang="nl-NL" dirty="0" smtClean="0"/>
              <a:t> </a:t>
            </a:r>
            <a:r>
              <a:rPr lang="nl-NL" dirty="0" err="1" smtClean="0"/>
              <a:t>historical</a:t>
            </a:r>
            <a:r>
              <a:rPr lang="nl-NL" dirty="0" smtClean="0"/>
              <a:t> </a:t>
            </a:r>
            <a:r>
              <a:rPr lang="nl-NL" dirty="0" err="1" smtClean="0"/>
              <a:t>entities</a:t>
            </a:r>
            <a:r>
              <a:rPr lang="nl-NL" dirty="0" smtClean="0"/>
              <a:t>, </a:t>
            </a:r>
            <a:r>
              <a:rPr lang="nl-NL" dirty="0" err="1" smtClean="0"/>
              <a:t>processes</a:t>
            </a:r>
            <a:r>
              <a:rPr lang="nl-NL" dirty="0" smtClean="0"/>
              <a:t>, </a:t>
            </a:r>
            <a:r>
              <a:rPr lang="nl-NL" dirty="0" err="1" smtClean="0"/>
              <a:t>and</a:t>
            </a:r>
            <a:r>
              <a:rPr lang="nl-NL" dirty="0" smtClean="0"/>
              <a:t> events</a:t>
            </a:r>
          </a:p>
          <a:p>
            <a:pPr marL="727200" lvl="1" indent="-457200">
              <a:buClr>
                <a:srgbClr val="800000"/>
              </a:buClr>
              <a:defRPr/>
            </a:pPr>
            <a:r>
              <a:rPr lang="nl-NL" dirty="0" smtClean="0"/>
              <a:t>Focus on </a:t>
            </a:r>
            <a:r>
              <a:rPr lang="nl-NL" i="1" dirty="0" smtClean="0"/>
              <a:t>time</a:t>
            </a:r>
            <a:r>
              <a:rPr lang="nl-NL" dirty="0" smtClean="0"/>
              <a:t>, </a:t>
            </a:r>
            <a:r>
              <a:rPr lang="nl-NL" i="1" dirty="0" smtClean="0"/>
              <a:t>persons</a:t>
            </a:r>
            <a:r>
              <a:rPr lang="nl-NL" dirty="0" smtClean="0"/>
              <a:t>,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i="1" dirty="0" err="1" smtClean="0"/>
              <a:t>geography</a:t>
            </a:r>
            <a:r>
              <a:rPr lang="nl-NL" dirty="0" smtClean="0"/>
              <a:t> (GIS)</a:t>
            </a:r>
          </a:p>
          <a:p>
            <a:pPr marL="727200" lvl="1" indent="-457200">
              <a:buClr>
                <a:srgbClr val="800000"/>
              </a:buClr>
              <a:defRPr/>
            </a:pPr>
            <a:r>
              <a:rPr lang="nl-NL" dirty="0" smtClean="0"/>
              <a:t>SEM, EO, LODE</a:t>
            </a:r>
          </a:p>
          <a:p>
            <a:pPr marL="727200" lvl="1" indent="-457200">
              <a:buClr>
                <a:srgbClr val="800000"/>
              </a:buClr>
              <a:defRPr/>
            </a:pPr>
            <a:r>
              <a:rPr lang="nl-NL" dirty="0" err="1" smtClean="0"/>
              <a:t>Text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library</a:t>
            </a:r>
            <a:r>
              <a:rPr lang="nl-NL" dirty="0" smtClean="0"/>
              <a:t> metadata: TEI, Dublin </a:t>
            </a:r>
            <a:r>
              <a:rPr lang="nl-NL" dirty="0" err="1" smtClean="0"/>
              <a:t>Core</a:t>
            </a:r>
            <a:r>
              <a:rPr lang="nl-NL" dirty="0" smtClean="0"/>
              <a:t>, FRBR</a:t>
            </a:r>
          </a:p>
          <a:p>
            <a:pPr marL="727200" lvl="1" indent="-457200">
              <a:buClr>
                <a:srgbClr val="800000"/>
              </a:buClr>
              <a:defRPr/>
            </a:pPr>
            <a:endParaRPr lang="nl-NL" dirty="0"/>
          </a:p>
          <a:p>
            <a:pPr lvl="1" indent="0">
              <a:buClr>
                <a:srgbClr val="800000"/>
              </a:buClr>
              <a:buNone/>
              <a:defRPr/>
            </a:pPr>
            <a:r>
              <a:rPr lang="nl-NL" dirty="0" err="1" smtClean="0"/>
              <a:t>Historical</a:t>
            </a:r>
            <a:r>
              <a:rPr lang="nl-NL" dirty="0" smtClean="0"/>
              <a:t> </a:t>
            </a:r>
            <a:r>
              <a:rPr lang="nl-NL" dirty="0" err="1" smtClean="0"/>
              <a:t>taxonomies</a:t>
            </a:r>
            <a:r>
              <a:rPr lang="nl-NL" dirty="0" smtClean="0"/>
              <a:t>, code </a:t>
            </a:r>
            <a:r>
              <a:rPr lang="nl-NL" dirty="0" err="1" smtClean="0"/>
              <a:t>lists</a:t>
            </a:r>
            <a:r>
              <a:rPr lang="nl-NL" dirty="0" smtClean="0"/>
              <a:t>, </a:t>
            </a:r>
            <a:r>
              <a:rPr lang="nl-NL" dirty="0" err="1" smtClean="0"/>
              <a:t>classification</a:t>
            </a:r>
            <a:r>
              <a:rPr lang="nl-NL" dirty="0" smtClean="0"/>
              <a:t> systems</a:t>
            </a:r>
          </a:p>
          <a:p>
            <a:pPr marL="727200" lvl="1" indent="-457200">
              <a:buClr>
                <a:srgbClr val="800000"/>
              </a:buClr>
              <a:defRPr/>
            </a:pPr>
            <a:r>
              <a:rPr lang="nl-NL" dirty="0" err="1" smtClean="0"/>
              <a:t>Historical</a:t>
            </a:r>
            <a:r>
              <a:rPr lang="nl-NL" dirty="0" smtClean="0"/>
              <a:t> </a:t>
            </a:r>
            <a:r>
              <a:rPr lang="nl-NL" dirty="0" err="1" smtClean="0"/>
              <a:t>occupations</a:t>
            </a:r>
            <a:r>
              <a:rPr lang="nl-NL" dirty="0" smtClean="0"/>
              <a:t>: HISCO, IPUMS, NAPP</a:t>
            </a:r>
          </a:p>
          <a:p>
            <a:pPr marL="727200" lvl="1" indent="-457200">
              <a:buClr>
                <a:srgbClr val="800000"/>
              </a:buClr>
              <a:defRPr/>
            </a:pPr>
            <a:r>
              <a:rPr lang="nl-NL" dirty="0" err="1" smtClean="0"/>
              <a:t>Historical</a:t>
            </a:r>
            <a:r>
              <a:rPr lang="nl-NL" dirty="0" smtClean="0"/>
              <a:t> </a:t>
            </a:r>
            <a:r>
              <a:rPr lang="nl-NL" dirty="0" err="1" smtClean="0"/>
              <a:t>figures</a:t>
            </a:r>
            <a:r>
              <a:rPr lang="nl-NL" dirty="0" smtClean="0"/>
              <a:t>: </a:t>
            </a:r>
            <a:r>
              <a:rPr lang="nl-NL" dirty="0" err="1" smtClean="0"/>
              <a:t>DBpedia</a:t>
            </a:r>
            <a:endParaRPr lang="nl-NL" dirty="0" smtClean="0"/>
          </a:p>
          <a:p>
            <a:pPr marL="727200" lvl="1" indent="-457200">
              <a:buClr>
                <a:srgbClr val="800000"/>
              </a:buClr>
              <a:defRPr/>
            </a:pPr>
            <a:endParaRPr lang="nl-NL" dirty="0" smtClean="0"/>
          </a:p>
          <a:p>
            <a:pPr marL="727200" lvl="1" indent="-457200">
              <a:buClr>
                <a:srgbClr val="800000"/>
              </a:buClr>
              <a:defRPr/>
            </a:pPr>
            <a:endParaRPr lang="nl-NL" dirty="0" smtClean="0"/>
          </a:p>
          <a:p>
            <a:pPr lvl="1">
              <a:lnSpc>
                <a:spcPct val="150000"/>
              </a:lnSpc>
              <a:buClr>
                <a:srgbClr val="800000"/>
              </a:buClr>
              <a:buFont typeface="Wingdings" charset="2"/>
              <a:buChar char="§"/>
              <a:defRPr/>
            </a:pPr>
            <a:endParaRPr lang="nl-NL" sz="2400" dirty="0" smtClean="0"/>
          </a:p>
          <a:p>
            <a:endParaRPr lang="en-US" sz="2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0CD6B2D-E675-D544-B9CE-F8DE5395A406}" type="slidenum">
              <a:rPr lang="nl-NL" sz="1200"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10</a:t>
            </a:fld>
            <a:endParaRPr lang="nl-NL" sz="1200" dirty="0">
              <a:latin typeface="Calibri" charset="0"/>
              <a:cs typeface="Calibri" charset="0"/>
            </a:endParaRPr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SEMANTIC TECHNOLOGIES FOR HISTORICAL RESEARCH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256397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/>
          <a:lstStyle/>
          <a:p>
            <a:pPr lvl="1" indent="0">
              <a:buClr>
                <a:srgbClr val="800000"/>
              </a:buClr>
              <a:buNone/>
              <a:defRPr/>
            </a:pPr>
            <a:r>
              <a:rPr lang="nl-NL" dirty="0" err="1" smtClean="0"/>
              <a:t>Linking</a:t>
            </a:r>
            <a:r>
              <a:rPr lang="nl-NL" dirty="0" smtClean="0"/>
              <a:t> </a:t>
            </a:r>
            <a:r>
              <a:rPr lang="nl-NL" dirty="0" err="1" smtClean="0"/>
              <a:t>Historical</a:t>
            </a:r>
            <a:r>
              <a:rPr lang="nl-NL" dirty="0" smtClean="0"/>
              <a:t> Data</a:t>
            </a:r>
          </a:p>
          <a:p>
            <a:pPr marL="727200" lvl="1" indent="-457200">
              <a:buClr>
                <a:srgbClr val="800000"/>
              </a:buClr>
              <a:defRPr/>
            </a:pPr>
            <a:r>
              <a:rPr lang="nl-NL" dirty="0" err="1" smtClean="0"/>
              <a:t>Circulation</a:t>
            </a:r>
            <a:r>
              <a:rPr lang="nl-NL" dirty="0" smtClean="0"/>
              <a:t> of </a:t>
            </a:r>
            <a:r>
              <a:rPr lang="nl-NL" dirty="0" err="1" smtClean="0"/>
              <a:t>scientific</a:t>
            </a:r>
            <a:r>
              <a:rPr lang="nl-NL" dirty="0" smtClean="0"/>
              <a:t> </a:t>
            </a:r>
            <a:r>
              <a:rPr lang="nl-NL" dirty="0" err="1" smtClean="0"/>
              <a:t>knowledge</a:t>
            </a:r>
            <a:r>
              <a:rPr lang="nl-NL" dirty="0" smtClean="0"/>
              <a:t> in Letters in </a:t>
            </a:r>
            <a:r>
              <a:rPr lang="nl-NL" dirty="0" err="1" smtClean="0"/>
              <a:t>the</a:t>
            </a:r>
            <a:r>
              <a:rPr lang="nl-NL" dirty="0" smtClean="0"/>
              <a:t> 17th </a:t>
            </a:r>
            <a:r>
              <a:rPr lang="nl-NL" dirty="0" err="1" smtClean="0"/>
              <a:t>century</a:t>
            </a:r>
            <a:endParaRPr lang="nl-NL" dirty="0" smtClean="0"/>
          </a:p>
          <a:p>
            <a:pPr marL="727200" lvl="1" indent="-457200">
              <a:buClr>
                <a:srgbClr val="800000"/>
              </a:buClr>
              <a:defRPr/>
            </a:pPr>
            <a:r>
              <a:rPr lang="nl-NL" dirty="0" smtClean="0"/>
              <a:t>Dutch </a:t>
            </a:r>
            <a:r>
              <a:rPr lang="nl-NL" dirty="0" err="1" smtClean="0"/>
              <a:t>ships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sailors</a:t>
            </a:r>
            <a:endParaRPr lang="nl-NL" dirty="0" smtClean="0"/>
          </a:p>
          <a:p>
            <a:pPr marL="727200" lvl="1" indent="-457200">
              <a:buClr>
                <a:srgbClr val="800000"/>
              </a:buClr>
              <a:defRPr/>
            </a:pPr>
            <a:r>
              <a:rPr lang="nl-NL" dirty="0" smtClean="0"/>
              <a:t>LINKS: </a:t>
            </a:r>
            <a:r>
              <a:rPr lang="nl-NL" dirty="0" err="1" smtClean="0"/>
              <a:t>linking</a:t>
            </a:r>
            <a:r>
              <a:rPr lang="nl-NL" dirty="0" smtClean="0"/>
              <a:t> </a:t>
            </a:r>
            <a:r>
              <a:rPr lang="nl-NL" dirty="0" err="1" smtClean="0"/>
              <a:t>individuals</a:t>
            </a:r>
            <a:r>
              <a:rPr lang="nl-NL" dirty="0" smtClean="0"/>
              <a:t> of </a:t>
            </a:r>
            <a:r>
              <a:rPr lang="nl-NL" dirty="0" err="1" smtClean="0"/>
              <a:t>historical</a:t>
            </a:r>
            <a:r>
              <a:rPr lang="nl-NL" dirty="0" smtClean="0"/>
              <a:t> families </a:t>
            </a:r>
            <a:r>
              <a:rPr lang="nl-NL" dirty="0" err="1" smtClean="0"/>
              <a:t>across</a:t>
            </a:r>
            <a:r>
              <a:rPr lang="nl-NL" dirty="0" smtClean="0"/>
              <a:t> databases</a:t>
            </a:r>
          </a:p>
          <a:p>
            <a:pPr marL="727200" lvl="1" indent="-457200">
              <a:buClr>
                <a:srgbClr val="800000"/>
              </a:buClr>
              <a:defRPr/>
            </a:pPr>
            <a:r>
              <a:rPr lang="nl-NL" dirty="0" smtClean="0"/>
              <a:t>WW I &amp; II </a:t>
            </a:r>
            <a:r>
              <a:rPr lang="nl-NL" dirty="0" err="1" smtClean="0"/>
              <a:t>naval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casualty</a:t>
            </a:r>
            <a:r>
              <a:rPr lang="nl-NL" dirty="0" smtClean="0"/>
              <a:t> </a:t>
            </a:r>
            <a:r>
              <a:rPr lang="nl-NL" dirty="0" err="1" smtClean="0"/>
              <a:t>registries</a:t>
            </a:r>
            <a:endParaRPr lang="nl-NL" dirty="0" smtClean="0"/>
          </a:p>
          <a:p>
            <a:pPr marL="727200" lvl="1" indent="-457200">
              <a:buClr>
                <a:srgbClr val="800000"/>
              </a:buClr>
              <a:defRPr/>
            </a:pPr>
            <a:r>
              <a:rPr lang="nl-NL" dirty="0" smtClean="0"/>
              <a:t>Museum </a:t>
            </a:r>
            <a:r>
              <a:rPr lang="nl-NL" dirty="0" err="1" smtClean="0"/>
              <a:t>collections</a:t>
            </a:r>
            <a:r>
              <a:rPr lang="nl-NL" dirty="0" smtClean="0"/>
              <a:t> &amp; </a:t>
            </a:r>
            <a:r>
              <a:rPr lang="nl-NL" dirty="0" err="1" smtClean="0"/>
              <a:t>historical</a:t>
            </a:r>
            <a:r>
              <a:rPr lang="nl-NL" dirty="0" smtClean="0"/>
              <a:t> </a:t>
            </a:r>
            <a:r>
              <a:rPr lang="nl-NL" dirty="0" err="1" smtClean="0"/>
              <a:t>contexts</a:t>
            </a:r>
            <a:endParaRPr lang="nl-NL" dirty="0" smtClean="0"/>
          </a:p>
          <a:p>
            <a:pPr marL="727200" lvl="1" indent="-457200">
              <a:buClr>
                <a:srgbClr val="800000"/>
              </a:buClr>
              <a:defRPr/>
            </a:pPr>
            <a:r>
              <a:rPr lang="nl-NL" dirty="0" err="1" smtClean="0"/>
              <a:t>Newspapers</a:t>
            </a:r>
            <a:r>
              <a:rPr lang="nl-NL" dirty="0" smtClean="0"/>
              <a:t>, </a:t>
            </a:r>
            <a:r>
              <a:rPr lang="nl-NL" dirty="0" err="1" smtClean="0"/>
              <a:t>parlament</a:t>
            </a:r>
            <a:r>
              <a:rPr lang="nl-NL" dirty="0" smtClean="0"/>
              <a:t> </a:t>
            </a:r>
            <a:r>
              <a:rPr lang="nl-NL" dirty="0" err="1" smtClean="0"/>
              <a:t>debates</a:t>
            </a:r>
            <a:endParaRPr lang="nl-NL" dirty="0" smtClean="0"/>
          </a:p>
          <a:p>
            <a:pPr marL="727200" lvl="1" indent="-457200">
              <a:buClr>
                <a:srgbClr val="800000"/>
              </a:buClr>
              <a:defRPr/>
            </a:pPr>
            <a:r>
              <a:rPr lang="nl-NL" dirty="0" err="1" smtClean="0"/>
              <a:t>Historical</a:t>
            </a:r>
            <a:r>
              <a:rPr lang="nl-NL" dirty="0" smtClean="0"/>
              <a:t> census data</a:t>
            </a:r>
            <a:endParaRPr lang="nl-NL" dirty="0" smtClean="0"/>
          </a:p>
          <a:p>
            <a:pPr marL="0" lvl="1" indent="0">
              <a:lnSpc>
                <a:spcPct val="150000"/>
              </a:lnSpc>
              <a:buClr>
                <a:srgbClr val="800000"/>
              </a:buClr>
              <a:buNone/>
              <a:defRPr/>
            </a:pPr>
            <a:r>
              <a:rPr lang="nl-NL" sz="2400" dirty="0" err="1" smtClean="0"/>
              <a:t>Text</a:t>
            </a:r>
            <a:r>
              <a:rPr lang="nl-NL" sz="2400" dirty="0" smtClean="0"/>
              <a:t> processing </a:t>
            </a:r>
            <a:r>
              <a:rPr lang="nl-NL" sz="2400" dirty="0" err="1" smtClean="0"/>
              <a:t>and</a:t>
            </a:r>
            <a:r>
              <a:rPr lang="nl-NL" sz="2400" dirty="0" smtClean="0"/>
              <a:t> </a:t>
            </a:r>
            <a:r>
              <a:rPr lang="nl-NL" sz="2400" dirty="0" err="1" smtClean="0"/>
              <a:t>mining</a:t>
            </a:r>
            <a:endParaRPr lang="nl-NL" sz="2400" dirty="0" smtClean="0"/>
          </a:p>
          <a:p>
            <a:pPr marL="0" lvl="1" indent="0">
              <a:lnSpc>
                <a:spcPct val="150000"/>
              </a:lnSpc>
              <a:buClr>
                <a:srgbClr val="800000"/>
              </a:buClr>
              <a:buNone/>
              <a:defRPr/>
            </a:pPr>
            <a:r>
              <a:rPr lang="nl-NL" sz="2400" dirty="0" smtClean="0"/>
              <a:t>Search </a:t>
            </a:r>
            <a:r>
              <a:rPr lang="nl-NL" sz="2400" dirty="0" err="1" smtClean="0"/>
              <a:t>and</a:t>
            </a:r>
            <a:r>
              <a:rPr lang="nl-NL" sz="2400" dirty="0" smtClean="0"/>
              <a:t> retrieval</a:t>
            </a:r>
            <a:endParaRPr lang="nl-NL" sz="2400" dirty="0" smtClean="0"/>
          </a:p>
          <a:p>
            <a:endParaRPr lang="en-US" sz="2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0CD6B2D-E675-D544-B9CE-F8DE5395A406}" type="slidenum">
              <a:rPr lang="nl-NL" sz="1200"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11</a:t>
            </a:fld>
            <a:endParaRPr lang="nl-NL" sz="1200" dirty="0">
              <a:latin typeface="Calibri" charset="0"/>
              <a:cs typeface="Calibri" charset="0"/>
            </a:endParaRPr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SEMANTIC TECHNOLOGIES FOR HISTORICAL RESEARCH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37044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283968" y="1614311"/>
            <a:ext cx="4536504" cy="4622977"/>
          </a:xfrm>
        </p:spPr>
        <p:txBody>
          <a:bodyPr/>
          <a:lstStyle/>
          <a:p>
            <a:pPr marL="612900" indent="-342900">
              <a:buFont typeface="Arial" charset="0"/>
              <a:buChar char="•"/>
            </a:pPr>
            <a:r>
              <a:rPr lang="nl-NL" sz="2400" dirty="0" err="1" smtClean="0"/>
              <a:t>Task</a:t>
            </a:r>
            <a:r>
              <a:rPr lang="nl-NL" sz="2400" dirty="0" smtClean="0"/>
              <a:t> speed up</a:t>
            </a:r>
          </a:p>
          <a:p>
            <a:pPr marL="612900" indent="-342900">
              <a:buFont typeface="Arial" charset="0"/>
              <a:buChar char="•"/>
            </a:pPr>
            <a:r>
              <a:rPr lang="nl-NL" sz="2400" dirty="0" err="1" smtClean="0"/>
              <a:t>Your</a:t>
            </a:r>
            <a:r>
              <a:rPr lang="nl-NL" sz="2400" dirty="0" smtClean="0"/>
              <a:t> data is </a:t>
            </a:r>
            <a:r>
              <a:rPr lang="nl-NL" sz="2400" dirty="0" err="1" smtClean="0"/>
              <a:t>better</a:t>
            </a:r>
            <a:r>
              <a:rPr lang="nl-NL" sz="2400" dirty="0" smtClean="0"/>
              <a:t> </a:t>
            </a:r>
            <a:r>
              <a:rPr lang="nl-NL" sz="2400" dirty="0" err="1" smtClean="0"/>
              <a:t>described</a:t>
            </a:r>
            <a:endParaRPr lang="nl-NL" sz="2400" dirty="0" smtClean="0"/>
          </a:p>
          <a:p>
            <a:pPr marL="612900" indent="-342900">
              <a:buFont typeface="Arial" charset="0"/>
              <a:buChar char="•"/>
            </a:pPr>
            <a:r>
              <a:rPr lang="nl-NL" sz="2400" dirty="0" err="1" smtClean="0"/>
              <a:t>Your</a:t>
            </a:r>
            <a:r>
              <a:rPr lang="nl-NL" sz="2400" dirty="0" smtClean="0"/>
              <a:t> data is </a:t>
            </a:r>
            <a:r>
              <a:rPr lang="nl-NL" sz="2400" dirty="0" err="1" smtClean="0"/>
              <a:t>better</a:t>
            </a:r>
            <a:r>
              <a:rPr lang="nl-NL" sz="2400" dirty="0" smtClean="0"/>
              <a:t> </a:t>
            </a:r>
            <a:r>
              <a:rPr lang="nl-NL" sz="2400" dirty="0" err="1" smtClean="0"/>
              <a:t>findable</a:t>
            </a:r>
            <a:endParaRPr lang="nl-NL" sz="2400" dirty="0" smtClean="0"/>
          </a:p>
          <a:p>
            <a:pPr marL="612900" indent="-342900">
              <a:buFont typeface="Arial" charset="0"/>
              <a:buChar char="•"/>
            </a:pPr>
            <a:r>
              <a:rPr lang="nl-NL" sz="2400" dirty="0" err="1" smtClean="0"/>
              <a:t>Provenance</a:t>
            </a:r>
            <a:endParaRPr lang="nl-NL" sz="2400" dirty="0" smtClean="0"/>
          </a:p>
          <a:p>
            <a:pPr lvl="2"/>
            <a:endParaRPr lang="nl-NL" sz="1800" dirty="0"/>
          </a:p>
          <a:p>
            <a:pPr marL="273050" lvl="2" indent="0">
              <a:buNone/>
            </a:pPr>
            <a:endParaRPr lang="nl-NL" sz="18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6535939-1A7B-AE4D-A0E3-E82652A3CA2F}" type="slidenum">
              <a:rPr lang="nl-NL" sz="1200" smtClean="0">
                <a:solidFill>
                  <a:srgbClr val="FFFFFF"/>
                </a:solidFill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12</a:t>
            </a:fld>
            <a:endParaRPr lang="nl-NL" sz="1200" dirty="0">
              <a:solidFill>
                <a:srgbClr val="FFFFFF"/>
              </a:solidFill>
              <a:latin typeface="Calibri" charset="0"/>
              <a:cs typeface="Calibri" charset="0"/>
            </a:endParaRPr>
          </a:p>
        </p:txBody>
      </p:sp>
      <p:sp>
        <p:nvSpPr>
          <p:cNvPr id="11" name="Driehoekje"/>
          <p:cNvSpPr/>
          <p:nvPr/>
        </p:nvSpPr>
        <p:spPr>
          <a:xfrm flipV="1">
            <a:off x="473893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4228894" y="116632"/>
            <a:ext cx="4752850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/>
              <a:t>How is this useful?</a:t>
            </a:r>
            <a:endParaRPr lang="en-US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30296" r="3029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8625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283968" y="1614311"/>
            <a:ext cx="4536504" cy="4622977"/>
          </a:xfrm>
        </p:spPr>
        <p:txBody>
          <a:bodyPr/>
          <a:lstStyle/>
          <a:p>
            <a:r>
              <a:rPr lang="nl-NL" sz="2400" dirty="0" err="1" smtClean="0"/>
              <a:t>Some</a:t>
            </a:r>
            <a:r>
              <a:rPr lang="nl-NL" sz="2400" dirty="0" smtClean="0"/>
              <a:t> </a:t>
            </a:r>
            <a:r>
              <a:rPr lang="nl-NL" sz="2400" dirty="0" err="1" smtClean="0"/>
              <a:t>tasks</a:t>
            </a:r>
            <a:r>
              <a:rPr lang="nl-NL" sz="2400" dirty="0" smtClean="0"/>
              <a:t>, </a:t>
            </a:r>
            <a:r>
              <a:rPr lang="nl-NL" sz="2400" dirty="0" err="1" smtClean="0"/>
              <a:t>especially</a:t>
            </a:r>
            <a:r>
              <a:rPr lang="nl-NL" sz="2400" dirty="0" smtClean="0"/>
              <a:t> in </a:t>
            </a:r>
            <a:r>
              <a:rPr lang="nl-NL" sz="2400" dirty="0" err="1" smtClean="0"/>
              <a:t>historical</a:t>
            </a:r>
            <a:r>
              <a:rPr lang="nl-NL" sz="2400" dirty="0" smtClean="0"/>
              <a:t> datasets, are </a:t>
            </a:r>
            <a:r>
              <a:rPr lang="nl-NL" sz="2400" dirty="0" err="1" smtClean="0"/>
              <a:t>tedious</a:t>
            </a:r>
            <a:r>
              <a:rPr lang="nl-NL" sz="2400" dirty="0" smtClean="0"/>
              <a:t> </a:t>
            </a:r>
            <a:r>
              <a:rPr lang="nl-NL" sz="2400" dirty="0" err="1" smtClean="0"/>
              <a:t>and</a:t>
            </a:r>
            <a:r>
              <a:rPr lang="nl-NL" sz="2400" dirty="0" smtClean="0"/>
              <a:t> slow</a:t>
            </a:r>
            <a:endParaRPr lang="nl-NL" sz="1800" dirty="0" smtClean="0"/>
          </a:p>
          <a:p>
            <a:pPr lvl="2"/>
            <a:endParaRPr lang="nl-NL" sz="1800" dirty="0"/>
          </a:p>
          <a:p>
            <a:pPr lvl="1"/>
            <a:r>
              <a:rPr lang="nl-NL" sz="2400" dirty="0" err="1" smtClean="0"/>
              <a:t>Tight</a:t>
            </a:r>
            <a:r>
              <a:rPr lang="nl-NL" sz="2400" dirty="0" smtClean="0"/>
              <a:t> </a:t>
            </a:r>
            <a:r>
              <a:rPr lang="nl-NL" sz="2400" dirty="0" err="1" smtClean="0"/>
              <a:t>and</a:t>
            </a:r>
            <a:r>
              <a:rPr lang="nl-NL" sz="2400" dirty="0" smtClean="0"/>
              <a:t> </a:t>
            </a:r>
            <a:r>
              <a:rPr lang="nl-NL" sz="2400" dirty="0" err="1" smtClean="0"/>
              <a:t>static</a:t>
            </a:r>
            <a:r>
              <a:rPr lang="nl-NL" sz="2400" dirty="0" smtClean="0"/>
              <a:t> </a:t>
            </a:r>
            <a:r>
              <a:rPr lang="nl-NL" sz="2400" dirty="0" err="1" smtClean="0"/>
              <a:t>models</a:t>
            </a:r>
            <a:endParaRPr lang="nl-NL" sz="2400" dirty="0" smtClean="0"/>
          </a:p>
          <a:p>
            <a:pPr lvl="2"/>
            <a:r>
              <a:rPr lang="nl-NL" sz="1800" dirty="0" err="1" smtClean="0"/>
              <a:t>Some</a:t>
            </a:r>
            <a:r>
              <a:rPr lang="nl-NL" sz="1800" dirty="0" smtClean="0"/>
              <a:t> </a:t>
            </a:r>
            <a:r>
              <a:rPr lang="nl-NL" sz="1800" dirty="0" err="1" smtClean="0"/>
              <a:t>won’t</a:t>
            </a:r>
            <a:r>
              <a:rPr lang="nl-NL" sz="1800" dirty="0" smtClean="0"/>
              <a:t> fit </a:t>
            </a:r>
            <a:r>
              <a:rPr lang="nl-NL" sz="1800" dirty="0" err="1" smtClean="0"/>
              <a:t>your</a:t>
            </a:r>
            <a:r>
              <a:rPr lang="nl-NL" sz="1800" dirty="0" smtClean="0"/>
              <a:t> data</a:t>
            </a:r>
          </a:p>
          <a:p>
            <a:pPr lvl="2"/>
            <a:r>
              <a:rPr lang="nl-NL" sz="1800" dirty="0" err="1" smtClean="0"/>
              <a:t>Yours</a:t>
            </a:r>
            <a:r>
              <a:rPr lang="nl-NL" sz="1800" dirty="0" smtClean="0"/>
              <a:t> </a:t>
            </a:r>
            <a:r>
              <a:rPr lang="nl-NL" sz="1800" dirty="0" err="1" smtClean="0"/>
              <a:t>won’t</a:t>
            </a:r>
            <a:r>
              <a:rPr lang="nl-NL" sz="1800" dirty="0" smtClean="0"/>
              <a:t> fit </a:t>
            </a:r>
            <a:r>
              <a:rPr lang="nl-NL" sz="1800" dirty="0" err="1" smtClean="0"/>
              <a:t>others</a:t>
            </a:r>
            <a:r>
              <a:rPr lang="nl-NL" sz="1800" dirty="0" smtClean="0"/>
              <a:t> data</a:t>
            </a:r>
          </a:p>
          <a:p>
            <a:pPr lvl="1"/>
            <a:r>
              <a:rPr lang="nl-NL" sz="2400" dirty="0" err="1" smtClean="0"/>
              <a:t>Variable</a:t>
            </a:r>
            <a:r>
              <a:rPr lang="nl-NL" sz="2400" dirty="0" smtClean="0"/>
              <a:t> </a:t>
            </a:r>
            <a:r>
              <a:rPr lang="nl-NL" sz="2400" dirty="0" err="1" smtClean="0"/>
              <a:t>coding</a:t>
            </a:r>
            <a:r>
              <a:rPr lang="nl-NL" sz="2400" dirty="0" smtClean="0"/>
              <a:t> (</a:t>
            </a:r>
            <a:r>
              <a:rPr lang="nl-NL" sz="2400" dirty="0" err="1" smtClean="0"/>
              <a:t>example</a:t>
            </a:r>
            <a:r>
              <a:rPr lang="nl-NL" sz="2400" dirty="0" smtClean="0"/>
              <a:t> later)</a:t>
            </a:r>
          </a:p>
          <a:p>
            <a:pPr lvl="2"/>
            <a:r>
              <a:rPr lang="nl-NL" sz="1800" dirty="0" err="1" smtClean="0"/>
              <a:t>Somebody</a:t>
            </a:r>
            <a:r>
              <a:rPr lang="nl-NL" sz="1800" dirty="0" smtClean="0"/>
              <a:t> has </a:t>
            </a:r>
            <a:r>
              <a:rPr lang="nl-NL" sz="1800" dirty="0" err="1" smtClean="0"/>
              <a:t>done</a:t>
            </a:r>
            <a:r>
              <a:rPr lang="nl-NL" sz="1800" dirty="0" smtClean="0"/>
              <a:t> </a:t>
            </a:r>
            <a:r>
              <a:rPr lang="nl-NL" sz="1800" dirty="0" err="1" smtClean="0"/>
              <a:t>it</a:t>
            </a:r>
            <a:r>
              <a:rPr lang="nl-NL" sz="1800" dirty="0" smtClean="0"/>
              <a:t> </a:t>
            </a:r>
            <a:r>
              <a:rPr lang="nl-NL" sz="1800" dirty="0" err="1" smtClean="0"/>
              <a:t>before</a:t>
            </a:r>
            <a:endParaRPr lang="nl-NL" sz="1800" dirty="0" smtClean="0"/>
          </a:p>
          <a:p>
            <a:pPr lvl="1"/>
            <a:endParaRPr lang="nl-NL" sz="2400" dirty="0" smtClean="0"/>
          </a:p>
          <a:p>
            <a:pPr lvl="1"/>
            <a:endParaRPr lang="nl-NL" sz="2400" dirty="0"/>
          </a:p>
          <a:p>
            <a:pPr lvl="1"/>
            <a:r>
              <a:rPr lang="nl-NL" sz="2400" dirty="0" err="1" smtClean="0"/>
              <a:t>Reuse</a:t>
            </a:r>
            <a:r>
              <a:rPr lang="nl-NL" sz="2400" dirty="0" smtClean="0"/>
              <a:t> </a:t>
            </a:r>
            <a:r>
              <a:rPr lang="nl-NL" sz="2400" dirty="0" err="1" smtClean="0"/>
              <a:t>ontologies</a:t>
            </a:r>
            <a:r>
              <a:rPr lang="nl-NL" sz="2400" dirty="0" smtClean="0"/>
              <a:t> </a:t>
            </a:r>
            <a:r>
              <a:rPr lang="nl-NL" sz="2400" dirty="0" err="1" smtClean="0"/>
              <a:t>and</a:t>
            </a:r>
            <a:r>
              <a:rPr lang="nl-NL" sz="2400" dirty="0" smtClean="0"/>
              <a:t> code </a:t>
            </a:r>
            <a:r>
              <a:rPr lang="nl-NL" sz="2400" dirty="0" err="1" smtClean="0"/>
              <a:t>lists</a:t>
            </a:r>
            <a:endParaRPr lang="nl-NL" sz="2400" dirty="0" smtClean="0"/>
          </a:p>
          <a:p>
            <a:pPr lvl="2"/>
            <a:r>
              <a:rPr lang="nl-NL" sz="1800" dirty="0" smtClean="0"/>
              <a:t>It’s </a:t>
            </a:r>
            <a:r>
              <a:rPr lang="nl-NL" sz="1800" dirty="0" err="1" smtClean="0"/>
              <a:t>flexible</a:t>
            </a:r>
            <a:r>
              <a:rPr lang="nl-NL" sz="1800" dirty="0" smtClean="0"/>
              <a:t> (</a:t>
            </a:r>
            <a:r>
              <a:rPr lang="nl-NL" sz="1800" dirty="0" err="1" smtClean="0"/>
              <a:t>Frankestein</a:t>
            </a:r>
            <a:r>
              <a:rPr lang="nl-NL" sz="1800" dirty="0" smtClean="0"/>
              <a:t> </a:t>
            </a:r>
            <a:r>
              <a:rPr lang="nl-NL" sz="1800" dirty="0" err="1" smtClean="0"/>
              <a:t>ontologies</a:t>
            </a:r>
            <a:r>
              <a:rPr lang="nl-NL" sz="1800" dirty="0" smtClean="0"/>
              <a:t>)</a:t>
            </a:r>
          </a:p>
          <a:p>
            <a:pPr lvl="2"/>
            <a:r>
              <a:rPr lang="nl-NL" sz="1800" dirty="0" err="1" smtClean="0"/>
              <a:t>Saves</a:t>
            </a:r>
            <a:r>
              <a:rPr lang="nl-NL" sz="1800" dirty="0" smtClean="0"/>
              <a:t> </a:t>
            </a:r>
            <a:r>
              <a:rPr lang="nl-NL" sz="1800" dirty="0" err="1" smtClean="0"/>
              <a:t>work</a:t>
            </a:r>
            <a:endParaRPr lang="nl-NL" sz="1800" dirty="0"/>
          </a:p>
          <a:p>
            <a:pPr lvl="2"/>
            <a:r>
              <a:rPr lang="nl-NL" sz="1800" dirty="0" err="1"/>
              <a:t>Gives</a:t>
            </a:r>
            <a:r>
              <a:rPr lang="nl-NL" sz="1800" dirty="0"/>
              <a:t> </a:t>
            </a:r>
            <a:r>
              <a:rPr lang="nl-NL" sz="1800" dirty="0" err="1"/>
              <a:t>attribution</a:t>
            </a:r>
            <a:r>
              <a:rPr lang="nl-NL" sz="1800" dirty="0"/>
              <a:t>!</a:t>
            </a:r>
          </a:p>
          <a:p>
            <a:pPr marL="273050" lvl="2" indent="0">
              <a:buNone/>
            </a:pPr>
            <a:endParaRPr lang="nl-NL" sz="18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6535939-1A7B-AE4D-A0E3-E82652A3CA2F}" type="slidenum">
              <a:rPr lang="nl-NL" sz="1200" smtClean="0">
                <a:solidFill>
                  <a:srgbClr val="FFFFFF"/>
                </a:solidFill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13</a:t>
            </a:fld>
            <a:endParaRPr lang="nl-NL" sz="1200" dirty="0">
              <a:solidFill>
                <a:srgbClr val="FFFFFF"/>
              </a:solidFill>
              <a:latin typeface="Calibri" charset="0"/>
              <a:cs typeface="Calibri" charset="0"/>
            </a:endParaRPr>
          </a:p>
        </p:txBody>
      </p:sp>
      <p:sp>
        <p:nvSpPr>
          <p:cNvPr id="11" name="Driehoekje"/>
          <p:cNvSpPr/>
          <p:nvPr/>
        </p:nvSpPr>
        <p:spPr>
          <a:xfrm flipV="1">
            <a:off x="473893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4228894" y="116632"/>
            <a:ext cx="4752850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/>
              <a:t>Task speed up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33621" r="3362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2701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6535939-1A7B-AE4D-A0E3-E82652A3CA2F}" type="slidenum">
              <a:rPr lang="nl-NL" sz="1200" smtClean="0">
                <a:solidFill>
                  <a:srgbClr val="FFFFFF"/>
                </a:solidFill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14</a:t>
            </a:fld>
            <a:endParaRPr lang="nl-NL" sz="1200" dirty="0">
              <a:solidFill>
                <a:srgbClr val="FFFFFF"/>
              </a:solidFill>
              <a:latin typeface="Calibri" charset="0"/>
              <a:cs typeface="Calibri" charset="0"/>
            </a:endParaRPr>
          </a:p>
        </p:txBody>
      </p:sp>
      <p:sp>
        <p:nvSpPr>
          <p:cNvPr id="11" name="Driehoekje"/>
          <p:cNvSpPr/>
          <p:nvPr/>
        </p:nvSpPr>
        <p:spPr>
          <a:xfrm flipV="1">
            <a:off x="473893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-7"/>
            <a:ext cx="6409439" cy="6858000"/>
          </a:xfrm>
          <a:prstGeom prst="rect">
            <a:avLst/>
          </a:prstGeom>
        </p:spPr>
      </p:pic>
      <p:sp>
        <p:nvSpPr>
          <p:cNvPr id="12" name="Titel 1"/>
          <p:cNvSpPr txBox="1">
            <a:spLocks/>
          </p:cNvSpPr>
          <p:nvPr/>
        </p:nvSpPr>
        <p:spPr>
          <a:xfrm>
            <a:off x="4228894" y="116632"/>
            <a:ext cx="4752850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/>
              <a:t>Better described &amp; findable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5438275" y="1614311"/>
            <a:ext cx="3382198" cy="4622977"/>
          </a:xfrm>
        </p:spPr>
        <p:txBody>
          <a:bodyPr/>
          <a:lstStyle/>
          <a:p>
            <a:pPr marL="273050" lvl="2" indent="0">
              <a:buNone/>
            </a:pPr>
            <a:r>
              <a:rPr lang="nl-NL" dirty="0" smtClean="0"/>
              <a:t>Accurate &amp; </a:t>
            </a:r>
            <a:r>
              <a:rPr lang="nl-NL" dirty="0" err="1" smtClean="0"/>
              <a:t>generic</a:t>
            </a:r>
            <a:r>
              <a:rPr lang="nl-NL" dirty="0" smtClean="0"/>
              <a:t> </a:t>
            </a:r>
            <a:r>
              <a:rPr lang="nl-NL" dirty="0" err="1" smtClean="0"/>
              <a:t>predicates</a:t>
            </a:r>
            <a:r>
              <a:rPr lang="nl-NL" dirty="0" smtClean="0"/>
              <a:t> </a:t>
            </a:r>
            <a:r>
              <a:rPr lang="nl-NL" dirty="0" err="1" smtClean="0"/>
              <a:t>already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endParaRPr lang="nl-NL" dirty="0" smtClean="0"/>
          </a:p>
          <a:p>
            <a:pPr marL="273050" lvl="2" indent="0">
              <a:buNone/>
            </a:pPr>
            <a:endParaRPr lang="nl-NL" dirty="0"/>
          </a:p>
          <a:p>
            <a:pPr marL="273050" lvl="2" indent="0">
              <a:buNone/>
            </a:pPr>
            <a:r>
              <a:rPr lang="nl-NL" dirty="0">
                <a:hlinkClick r:id="rId3"/>
              </a:rPr>
              <a:t>http://lov.okfn.org/dataset/lov</a:t>
            </a:r>
            <a:r>
              <a:rPr lang="nl-NL" dirty="0" smtClean="0">
                <a:hlinkClick r:id="rId3"/>
              </a:rPr>
              <a:t>/</a:t>
            </a:r>
            <a:r>
              <a:rPr lang="nl-NL" dirty="0" smtClean="0"/>
              <a:t> </a:t>
            </a:r>
            <a:endParaRPr lang="nl-NL" dirty="0"/>
          </a:p>
          <a:p>
            <a:pPr marL="273050" lvl="2" indent="0">
              <a:buNone/>
            </a:pPr>
            <a:endParaRPr lang="nl-NL" dirty="0" smtClean="0"/>
          </a:p>
          <a:p>
            <a:pPr marL="273050" lvl="2" indent="0">
              <a:buNone/>
            </a:pPr>
            <a:r>
              <a:rPr lang="nl-NL" dirty="0" smtClean="0"/>
              <a:t>Links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same</a:t>
            </a:r>
            <a:r>
              <a:rPr lang="nl-NL" dirty="0" smtClean="0"/>
              <a:t> </a:t>
            </a:r>
            <a:r>
              <a:rPr lang="nl-NL" dirty="0" err="1" smtClean="0"/>
              <a:t>entity</a:t>
            </a:r>
            <a:r>
              <a:rPr lang="nl-NL" dirty="0" smtClean="0"/>
              <a:t> </a:t>
            </a:r>
            <a:r>
              <a:rPr lang="nl-NL" dirty="0" err="1" smtClean="0"/>
              <a:t>described</a:t>
            </a:r>
            <a:r>
              <a:rPr lang="nl-NL" dirty="0" smtClean="0"/>
              <a:t> in </a:t>
            </a:r>
            <a:r>
              <a:rPr lang="nl-NL" dirty="0" err="1" smtClean="0"/>
              <a:t>other</a:t>
            </a:r>
            <a:r>
              <a:rPr lang="nl-NL" dirty="0" smtClean="0"/>
              <a:t> corners of </a:t>
            </a:r>
            <a:r>
              <a:rPr lang="nl-NL" dirty="0" err="1" smtClean="0"/>
              <a:t>the</a:t>
            </a:r>
            <a:r>
              <a:rPr lang="nl-NL" dirty="0" smtClean="0"/>
              <a:t> Web</a:t>
            </a:r>
          </a:p>
          <a:p>
            <a:pPr marL="273050" lvl="2" indent="0">
              <a:buNone/>
            </a:pPr>
            <a:endParaRPr lang="nl-NL" dirty="0"/>
          </a:p>
          <a:p>
            <a:pPr marL="273050" lvl="2" indent="0">
              <a:buNone/>
            </a:pPr>
            <a:r>
              <a:rPr lang="nl-NL" dirty="0" err="1" smtClean="0"/>
              <a:t>Others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reach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data </a:t>
            </a:r>
            <a:r>
              <a:rPr lang="nl-NL" dirty="0" err="1" smtClean="0"/>
              <a:t>traversing</a:t>
            </a:r>
            <a:r>
              <a:rPr lang="nl-NL" dirty="0" smtClean="0"/>
              <a:t> links in </a:t>
            </a:r>
            <a:r>
              <a:rPr lang="nl-NL" dirty="0" err="1" smtClean="0"/>
              <a:t>other</a:t>
            </a:r>
            <a:r>
              <a:rPr lang="nl-NL" dirty="0" smtClean="0"/>
              <a:t> datasets!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0291918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283968" y="1614311"/>
            <a:ext cx="4536504" cy="4622977"/>
          </a:xfrm>
        </p:spPr>
        <p:txBody>
          <a:bodyPr/>
          <a:lstStyle/>
          <a:p>
            <a:pPr marL="273050" lvl="2" indent="0">
              <a:buNone/>
            </a:pPr>
            <a:r>
              <a:rPr lang="nl-NL" dirty="0">
                <a:hlinkClick r:id="rId2"/>
              </a:rPr>
              <a:t>https://www.w3.org/TR/prov-primer</a:t>
            </a:r>
            <a:r>
              <a:rPr lang="nl-NL" dirty="0" smtClean="0">
                <a:hlinkClick r:id="rId2"/>
              </a:rPr>
              <a:t>/</a:t>
            </a:r>
            <a:endParaRPr lang="nl-NL" dirty="0" smtClean="0"/>
          </a:p>
          <a:p>
            <a:pPr marL="273050" lvl="2" indent="0">
              <a:buNone/>
            </a:pPr>
            <a:endParaRPr lang="nl-NL" sz="1800" dirty="0"/>
          </a:p>
          <a:p>
            <a:pPr marL="273050" lvl="2" indent="0">
              <a:buNone/>
            </a:pPr>
            <a:endParaRPr lang="nl-NL" sz="1800" dirty="0"/>
          </a:p>
          <a:p>
            <a:pPr marL="273050" lvl="2" indent="0">
              <a:buNone/>
            </a:pPr>
            <a:endParaRPr lang="nl-NL" sz="1800" dirty="0" smtClean="0"/>
          </a:p>
          <a:p>
            <a:pPr marL="273050" lvl="2" indent="0">
              <a:buNone/>
            </a:pPr>
            <a:endParaRPr lang="nl-NL" sz="1800" dirty="0" smtClean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6535939-1A7B-AE4D-A0E3-E82652A3CA2F}" type="slidenum">
              <a:rPr lang="nl-NL" sz="1200" smtClean="0">
                <a:solidFill>
                  <a:srgbClr val="FFFFFF"/>
                </a:solidFill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15</a:t>
            </a:fld>
            <a:endParaRPr lang="nl-NL" sz="1200" dirty="0">
              <a:solidFill>
                <a:srgbClr val="FFFFFF"/>
              </a:solidFill>
              <a:latin typeface="Calibri" charset="0"/>
              <a:cs typeface="Calibri" charset="0"/>
            </a:endParaRPr>
          </a:p>
        </p:txBody>
      </p:sp>
      <p:sp>
        <p:nvSpPr>
          <p:cNvPr id="11" name="Driehoekje"/>
          <p:cNvSpPr/>
          <p:nvPr/>
        </p:nvSpPr>
        <p:spPr>
          <a:xfrm flipV="1">
            <a:off x="473893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4228894" y="116632"/>
            <a:ext cx="4752850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/>
              <a:t>provenance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27839" r="27839"/>
          <a:stretch>
            <a:fillRect/>
          </a:stretch>
        </p:blipFill>
        <p:spPr>
          <a:xfrm>
            <a:off x="2" y="0"/>
            <a:ext cx="4052888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237" y="2827421"/>
            <a:ext cx="4665965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3640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920"/>
            <a:ext cx="9144000" cy="6106160"/>
          </a:xfrm>
          <a:prstGeom prst="rect">
            <a:avLst/>
          </a:prstGeom>
        </p:spPr>
      </p:pic>
      <p:sp>
        <p:nvSpPr>
          <p:cNvPr id="6" name="Vrije vorm 5"/>
          <p:cNvSpPr/>
          <p:nvPr/>
        </p:nvSpPr>
        <p:spPr>
          <a:xfrm>
            <a:off x="936625" y="1517651"/>
            <a:ext cx="196850" cy="98425"/>
          </a:xfrm>
          <a:custGeom>
            <a:avLst/>
            <a:gdLst>
              <a:gd name="connsiteX0" fmla="*/ 0 w 196850"/>
              <a:gd name="connsiteY0" fmla="*/ 3175 h 98425"/>
              <a:gd name="connsiteX1" fmla="*/ 95250 w 196850"/>
              <a:gd name="connsiteY1" fmla="*/ 98425 h 98425"/>
              <a:gd name="connsiteX2" fmla="*/ 196850 w 196850"/>
              <a:gd name="connsiteY2" fmla="*/ 0 h 98425"/>
              <a:gd name="connsiteX3" fmla="*/ 0 w 196850"/>
              <a:gd name="connsiteY3" fmla="*/ 3175 h 9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" h="98425">
                <a:moveTo>
                  <a:pt x="0" y="3175"/>
                </a:moveTo>
                <a:lnTo>
                  <a:pt x="95250" y="98425"/>
                </a:lnTo>
                <a:lnTo>
                  <a:pt x="19685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0080B9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28625" y="406401"/>
            <a:ext cx="4490508" cy="1895816"/>
            <a:chOff x="428625" y="406401"/>
            <a:chExt cx="4490508" cy="1895816"/>
          </a:xfrm>
        </p:grpSpPr>
        <p:sp>
          <p:nvSpPr>
            <p:cNvPr id="8" name="Vrije vorm 7"/>
            <p:cNvSpPr/>
            <p:nvPr/>
          </p:nvSpPr>
          <p:spPr>
            <a:xfrm>
              <a:off x="428625" y="1555751"/>
              <a:ext cx="869950" cy="196850"/>
            </a:xfrm>
            <a:custGeom>
              <a:avLst/>
              <a:gdLst>
                <a:gd name="connsiteX0" fmla="*/ 0 w 869950"/>
                <a:gd name="connsiteY0" fmla="*/ 0 h 196850"/>
                <a:gd name="connsiteX1" fmla="*/ 495300 w 869950"/>
                <a:gd name="connsiteY1" fmla="*/ 0 h 196850"/>
                <a:gd name="connsiteX2" fmla="*/ 606425 w 869950"/>
                <a:gd name="connsiteY2" fmla="*/ 107950 h 196850"/>
                <a:gd name="connsiteX3" fmla="*/ 704850 w 869950"/>
                <a:gd name="connsiteY3" fmla="*/ 3175 h 196850"/>
                <a:gd name="connsiteX4" fmla="*/ 869950 w 869950"/>
                <a:gd name="connsiteY4" fmla="*/ 3175 h 196850"/>
                <a:gd name="connsiteX5" fmla="*/ 869950 w 869950"/>
                <a:gd name="connsiteY5" fmla="*/ 196850 h 196850"/>
                <a:gd name="connsiteX6" fmla="*/ 0 w 869950"/>
                <a:gd name="connsiteY6" fmla="*/ 196850 h 196850"/>
                <a:gd name="connsiteX7" fmla="*/ 0 w 869950"/>
                <a:gd name="connsiteY7" fmla="*/ 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9950" h="196850">
                  <a:moveTo>
                    <a:pt x="0" y="0"/>
                  </a:moveTo>
                  <a:lnTo>
                    <a:pt x="495300" y="0"/>
                  </a:lnTo>
                  <a:lnTo>
                    <a:pt x="606425" y="107950"/>
                  </a:lnTo>
                  <a:lnTo>
                    <a:pt x="704850" y="3175"/>
                  </a:lnTo>
                  <a:lnTo>
                    <a:pt x="869950" y="3175"/>
                  </a:lnTo>
                  <a:lnTo>
                    <a:pt x="869950" y="196850"/>
                  </a:lnTo>
                  <a:lnTo>
                    <a:pt x="0" y="196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AAC">
                <a:alpha val="9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nl-NL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9" name="Rechthoek 8"/>
            <p:cNvSpPr/>
            <p:nvPr/>
          </p:nvSpPr>
          <p:spPr>
            <a:xfrm>
              <a:off x="1298575" y="1558926"/>
              <a:ext cx="3620558" cy="193676"/>
            </a:xfrm>
            <a:prstGeom prst="rect">
              <a:avLst/>
            </a:prstGeom>
            <a:solidFill>
              <a:srgbClr val="006AAC">
                <a:alpha val="9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nl-NL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10" name="Titel 1"/>
            <p:cNvSpPr txBox="1">
              <a:spLocks/>
            </p:cNvSpPr>
            <p:nvPr/>
          </p:nvSpPr>
          <p:spPr>
            <a:xfrm>
              <a:off x="428625" y="406401"/>
              <a:ext cx="4490508" cy="1112838"/>
            </a:xfrm>
            <a:prstGeom prst="rect">
              <a:avLst/>
            </a:prstGeom>
            <a:solidFill>
              <a:srgbClr val="0089CF">
                <a:alpha val="90000"/>
              </a:srgbClr>
            </a:solidFill>
          </p:spPr>
          <p:txBody>
            <a:bodyPr lIns="180000" tIns="108000" rIns="72000" anchor="ctr" anchorCtr="0">
              <a:noAutofit/>
            </a:bodyPr>
            <a:lstStyle>
              <a:lvl1pPr algn="l">
                <a:lnSpc>
                  <a:spcPts val="3300"/>
                </a:lnSpc>
                <a:defRPr cap="all"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457200" rtl="0" eaLnBrk="0" fontAlgn="base" latinLnBrk="0" hangingPunct="0">
                <a:lnSpc>
                  <a:spcPts val="3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3500" u="none" strike="noStrike" kern="1200" cap="all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cs typeface="Calibri"/>
                </a:rPr>
                <a:t>Tools tools tools</a:t>
              </a:r>
              <a:endParaRPr kumimoji="0" lang="nl-NL" sz="350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1" name="Subtitel 2"/>
            <p:cNvSpPr txBox="1">
              <a:spLocks/>
            </p:cNvSpPr>
            <p:nvPr/>
          </p:nvSpPr>
          <p:spPr>
            <a:xfrm>
              <a:off x="428625" y="1752602"/>
              <a:ext cx="4490508" cy="549615"/>
            </a:xfrm>
            <a:prstGeom prst="rect">
              <a:avLst/>
            </a:prstGeom>
            <a:solidFill>
              <a:srgbClr val="006AAC">
                <a:alpha val="90000"/>
              </a:srgbClr>
            </a:solidFill>
          </p:spPr>
          <p:txBody>
            <a:bodyPr vert="horz" wrap="square" lIns="180000" tIns="64800" rIns="72000" bIns="162000" anchor="t" anchorCtr="0">
              <a:spAutoFit/>
            </a:bodyPr>
            <a:lstStyle>
              <a:lvl1pPr marL="0" indent="0" algn="l">
                <a:lnSpc>
                  <a:spcPts val="2500"/>
                </a:lnSpc>
                <a:buNone/>
                <a:defRPr sz="2400" cap="all" baseline="0">
                  <a:solidFill>
                    <a:srgbClr val="FFFFFF"/>
                  </a:solidFill>
                  <a:latin typeface="Arial Narrow"/>
                  <a:cs typeface="Arial Narrow"/>
                </a:defRPr>
              </a:lvl1pPr>
              <a:lvl2pPr marL="4572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2pPr>
              <a:lvl3pPr marL="9144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3pPr>
              <a:lvl4pPr marL="13716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4pPr>
              <a:lvl5pPr marL="18288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5pPr>
              <a:lvl6pPr marL="22860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6pPr>
              <a:lvl7pPr marL="27432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7pPr>
              <a:lvl8pPr marL="32004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8pPr>
              <a:lvl9pPr marL="36576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lvl="0" eaLnBrk="0" hangingPunct="0">
                <a:spcBef>
                  <a:spcPts val="0"/>
                </a:spcBef>
                <a:defRPr/>
              </a:pPr>
              <a:r>
                <a:rPr lang="nl-NL" dirty="0" smtClean="0">
                  <a:latin typeface="Calibri"/>
                  <a:cs typeface="Calibri"/>
                </a:rPr>
                <a:t>Tools tools tools tools</a:t>
              </a:r>
              <a:endParaRPr kumimoji="0" lang="nl-NL" sz="2400" b="0" i="0" u="none" strike="noStrike" kern="1200" cap="all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</p:grpSp>
      <p:sp>
        <p:nvSpPr>
          <p:cNvPr id="16" name="Slide Number Placeholder 3"/>
          <p:cNvSpPr txBox="1">
            <a:spLocks/>
          </p:cNvSpPr>
          <p:nvPr/>
        </p:nvSpPr>
        <p:spPr bwMode="auto">
          <a:xfrm>
            <a:off x="2" y="6453602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6535939-1A7B-AE4D-A0E3-E82652A3CA2F}" type="slidenum">
              <a:rPr lang="nl-NL" sz="1200" smtClean="0">
                <a:solidFill>
                  <a:srgbClr val="FFFFFF"/>
                </a:solidFill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16</a:t>
            </a:fld>
            <a:endParaRPr lang="nl-NL" sz="1200" dirty="0">
              <a:solidFill>
                <a:srgbClr val="FFFFFF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528" y="5215559"/>
            <a:ext cx="2159187" cy="118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/>
          <a:lstStyle/>
          <a:p>
            <a:pPr lvl="1" indent="0">
              <a:buClr>
                <a:srgbClr val="800000"/>
              </a:buClr>
              <a:buNone/>
              <a:defRPr/>
            </a:pPr>
            <a:r>
              <a:rPr lang="nl-NL" dirty="0" err="1" smtClean="0"/>
              <a:t>Tasks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a high expertise </a:t>
            </a:r>
            <a:r>
              <a:rPr lang="nl-NL" dirty="0" err="1" smtClean="0"/>
              <a:t>threshold</a:t>
            </a:r>
            <a:endParaRPr lang="nl-NL" dirty="0" smtClean="0"/>
          </a:p>
          <a:p>
            <a:pPr lvl="1" indent="0">
              <a:buClr>
                <a:srgbClr val="800000"/>
              </a:buClr>
              <a:buNone/>
              <a:defRPr/>
            </a:pPr>
            <a:endParaRPr lang="nl-NL" sz="2400" dirty="0"/>
          </a:p>
          <a:p>
            <a:pPr marL="612900" lvl="1" indent="-342900">
              <a:buClr>
                <a:srgbClr val="800000"/>
              </a:buClr>
              <a:defRPr/>
            </a:pPr>
            <a:r>
              <a:rPr lang="nl-NL" sz="2400" dirty="0" err="1" smtClean="0"/>
              <a:t>Creating</a:t>
            </a:r>
            <a:r>
              <a:rPr lang="nl-NL" sz="2400" dirty="0" smtClean="0"/>
              <a:t> </a:t>
            </a:r>
            <a:r>
              <a:rPr lang="nl-NL" sz="2400" dirty="0" err="1" smtClean="0"/>
              <a:t>Linked</a:t>
            </a:r>
            <a:r>
              <a:rPr lang="nl-NL" sz="2400" dirty="0" smtClean="0"/>
              <a:t> Data</a:t>
            </a:r>
          </a:p>
          <a:p>
            <a:pPr marL="879475" lvl="2" indent="-342900">
              <a:buClr>
                <a:srgbClr val="800000"/>
              </a:buClr>
              <a:defRPr/>
            </a:pPr>
            <a:r>
              <a:rPr lang="nl-NL" sz="1800" dirty="0" err="1" smtClean="0"/>
              <a:t>From</a:t>
            </a:r>
            <a:r>
              <a:rPr lang="nl-NL" sz="1800" dirty="0" smtClean="0"/>
              <a:t> scratch: </a:t>
            </a:r>
            <a:r>
              <a:rPr lang="nl-NL" sz="1800" dirty="0" err="1" smtClean="0"/>
              <a:t>various</a:t>
            </a:r>
            <a:r>
              <a:rPr lang="nl-NL" sz="1800" dirty="0" smtClean="0"/>
              <a:t> </a:t>
            </a:r>
            <a:r>
              <a:rPr lang="nl-NL" sz="1800" dirty="0" err="1" smtClean="0"/>
              <a:t>syntaxes</a:t>
            </a:r>
            <a:r>
              <a:rPr lang="nl-NL" sz="1800" dirty="0" smtClean="0"/>
              <a:t> / </a:t>
            </a:r>
            <a:r>
              <a:rPr lang="nl-NL" sz="1800" dirty="0" err="1" smtClean="0"/>
              <a:t>serialization</a:t>
            </a:r>
            <a:r>
              <a:rPr lang="nl-NL" sz="1800" dirty="0" smtClean="0"/>
              <a:t> formats (RDF/XML, </a:t>
            </a:r>
            <a:r>
              <a:rPr lang="nl-NL" sz="1800" dirty="0" err="1" smtClean="0"/>
              <a:t>Turtle</a:t>
            </a:r>
            <a:r>
              <a:rPr lang="nl-NL" sz="1800" dirty="0" smtClean="0"/>
              <a:t>, N3, </a:t>
            </a:r>
            <a:r>
              <a:rPr lang="nl-NL" sz="1800" dirty="0" err="1" smtClean="0"/>
              <a:t>Nquads</a:t>
            </a:r>
            <a:r>
              <a:rPr lang="nl-NL" sz="1800" dirty="0" smtClean="0"/>
              <a:t>)</a:t>
            </a:r>
          </a:p>
          <a:p>
            <a:pPr marL="879475" lvl="2" indent="-342900">
              <a:buClr>
                <a:srgbClr val="800000"/>
              </a:buClr>
              <a:defRPr/>
            </a:pPr>
            <a:r>
              <a:rPr lang="nl-NL" sz="1800" dirty="0" err="1" smtClean="0"/>
              <a:t>From</a:t>
            </a:r>
            <a:r>
              <a:rPr lang="nl-NL" sz="1800" dirty="0" smtClean="0"/>
              <a:t> </a:t>
            </a:r>
            <a:r>
              <a:rPr lang="nl-NL" sz="1800" dirty="0" err="1" smtClean="0"/>
              <a:t>existing</a:t>
            </a:r>
            <a:r>
              <a:rPr lang="nl-NL" sz="1800" dirty="0" smtClean="0"/>
              <a:t> databases: </a:t>
            </a:r>
            <a:r>
              <a:rPr lang="nl-NL" sz="1800" dirty="0" err="1" smtClean="0"/>
              <a:t>need</a:t>
            </a:r>
            <a:r>
              <a:rPr lang="nl-NL" sz="1800" dirty="0" smtClean="0"/>
              <a:t> </a:t>
            </a:r>
            <a:r>
              <a:rPr lang="nl-NL" sz="1800" dirty="0" err="1" smtClean="0"/>
              <a:t>to</a:t>
            </a:r>
            <a:r>
              <a:rPr lang="nl-NL" sz="1800" dirty="0" smtClean="0"/>
              <a:t> map SQL, XML, CSV, XLS </a:t>
            </a:r>
            <a:r>
              <a:rPr lang="nl-NL" sz="1800" dirty="0" err="1" smtClean="0"/>
              <a:t>to</a:t>
            </a:r>
            <a:r>
              <a:rPr lang="nl-NL" sz="1800" dirty="0" smtClean="0"/>
              <a:t> RDF</a:t>
            </a:r>
          </a:p>
          <a:p>
            <a:pPr marL="879475" lvl="2" indent="-342900">
              <a:buClr>
                <a:srgbClr val="800000"/>
              </a:buClr>
              <a:defRPr/>
            </a:pPr>
            <a:endParaRPr lang="nl-NL" sz="1800" dirty="0"/>
          </a:p>
          <a:p>
            <a:pPr marL="612900" lvl="1" indent="-342900">
              <a:buClr>
                <a:srgbClr val="800000"/>
              </a:buClr>
              <a:defRPr/>
            </a:pPr>
            <a:r>
              <a:rPr lang="nl-NL" sz="2400" dirty="0" smtClean="0"/>
              <a:t>Publishing </a:t>
            </a:r>
            <a:r>
              <a:rPr lang="nl-NL" sz="2400" dirty="0" err="1" smtClean="0"/>
              <a:t>Linked</a:t>
            </a:r>
            <a:r>
              <a:rPr lang="nl-NL" sz="2400" dirty="0" smtClean="0"/>
              <a:t> Data</a:t>
            </a:r>
          </a:p>
          <a:p>
            <a:pPr marL="879475" lvl="2" indent="-342900">
              <a:buClr>
                <a:srgbClr val="800000"/>
              </a:buClr>
              <a:defRPr/>
            </a:pPr>
            <a:r>
              <a:rPr lang="nl-NL" sz="1800" dirty="0" smtClean="0"/>
              <a:t>Setting up </a:t>
            </a:r>
            <a:r>
              <a:rPr lang="nl-NL" sz="1800" dirty="0" err="1" smtClean="0"/>
              <a:t>triplestores</a:t>
            </a:r>
            <a:r>
              <a:rPr lang="nl-NL" sz="1800" dirty="0" smtClean="0"/>
              <a:t> </a:t>
            </a:r>
            <a:r>
              <a:rPr lang="nl-NL" sz="1800" dirty="0" err="1" smtClean="0"/>
              <a:t>to</a:t>
            </a:r>
            <a:r>
              <a:rPr lang="nl-NL" sz="1800" dirty="0" smtClean="0"/>
              <a:t> </a:t>
            </a:r>
            <a:r>
              <a:rPr lang="nl-NL" sz="1800" dirty="0" err="1" smtClean="0"/>
              <a:t>expose</a:t>
            </a:r>
            <a:r>
              <a:rPr lang="nl-NL" sz="1800" dirty="0" smtClean="0"/>
              <a:t> RDF data</a:t>
            </a:r>
          </a:p>
          <a:p>
            <a:pPr marL="879475" lvl="2" indent="-342900">
              <a:buClr>
                <a:srgbClr val="800000"/>
              </a:buClr>
              <a:defRPr/>
            </a:pPr>
            <a:r>
              <a:rPr lang="nl-NL" sz="1800" dirty="0" smtClean="0"/>
              <a:t>De-</a:t>
            </a:r>
            <a:r>
              <a:rPr lang="nl-NL" sz="1800" dirty="0" err="1" smtClean="0"/>
              <a:t>referenceability</a:t>
            </a:r>
            <a:r>
              <a:rPr lang="nl-NL" sz="1800" dirty="0" smtClean="0"/>
              <a:t>, content </a:t>
            </a:r>
            <a:r>
              <a:rPr lang="nl-NL" sz="1800" dirty="0" err="1" smtClean="0"/>
              <a:t>negotiation</a:t>
            </a:r>
            <a:r>
              <a:rPr lang="nl-NL" sz="1800" dirty="0" smtClean="0"/>
              <a:t>: web servers</a:t>
            </a:r>
          </a:p>
          <a:p>
            <a:pPr marL="879475" lvl="2" indent="-342900">
              <a:buClr>
                <a:srgbClr val="800000"/>
              </a:buClr>
              <a:defRPr/>
            </a:pPr>
            <a:r>
              <a:rPr lang="nl-NL" sz="1800" dirty="0" smtClean="0"/>
              <a:t>Document </a:t>
            </a:r>
            <a:r>
              <a:rPr lang="nl-NL" sz="1800" dirty="0" err="1" smtClean="0"/>
              <a:t>formatting</a:t>
            </a:r>
            <a:r>
              <a:rPr lang="nl-NL" sz="1800" dirty="0" smtClean="0"/>
              <a:t>: </a:t>
            </a:r>
            <a:r>
              <a:rPr lang="nl-NL" sz="1800" dirty="0" err="1" smtClean="0"/>
              <a:t>rendering</a:t>
            </a:r>
            <a:r>
              <a:rPr lang="nl-NL" sz="1800" dirty="0" smtClean="0"/>
              <a:t> RDF </a:t>
            </a:r>
            <a:r>
              <a:rPr lang="nl-NL" sz="1800" dirty="0" err="1" smtClean="0"/>
              <a:t>for</a:t>
            </a:r>
            <a:r>
              <a:rPr lang="nl-NL" sz="1800" dirty="0" smtClean="0"/>
              <a:t> human </a:t>
            </a:r>
            <a:r>
              <a:rPr lang="nl-NL" sz="1800" dirty="0" err="1" smtClean="0"/>
              <a:t>consumption</a:t>
            </a:r>
            <a:endParaRPr lang="nl-NL" sz="1800" dirty="0" smtClean="0"/>
          </a:p>
          <a:p>
            <a:pPr marL="879475" lvl="2" indent="-342900">
              <a:buClr>
                <a:srgbClr val="800000"/>
              </a:buClr>
              <a:defRPr/>
            </a:pPr>
            <a:endParaRPr lang="nl-NL" sz="1800" dirty="0"/>
          </a:p>
          <a:p>
            <a:pPr marL="612900" lvl="1" indent="-342900">
              <a:buClr>
                <a:srgbClr val="800000"/>
              </a:buClr>
              <a:defRPr/>
            </a:pPr>
            <a:r>
              <a:rPr lang="nl-NL" sz="2400" dirty="0" err="1" smtClean="0"/>
              <a:t>Accessing</a:t>
            </a:r>
            <a:r>
              <a:rPr lang="nl-NL" sz="2400" dirty="0" smtClean="0"/>
              <a:t> </a:t>
            </a:r>
            <a:r>
              <a:rPr lang="nl-NL" sz="2400" dirty="0" err="1" smtClean="0"/>
              <a:t>Linked</a:t>
            </a:r>
            <a:r>
              <a:rPr lang="nl-NL" sz="2400" dirty="0" smtClean="0"/>
              <a:t> Data</a:t>
            </a:r>
          </a:p>
          <a:p>
            <a:pPr marL="879475" lvl="2" indent="-342900">
              <a:buClr>
                <a:srgbClr val="800000"/>
              </a:buClr>
              <a:defRPr/>
            </a:pPr>
            <a:r>
              <a:rPr lang="nl-NL" sz="1800" dirty="0" smtClean="0"/>
              <a:t>Discovering sources of </a:t>
            </a:r>
            <a:r>
              <a:rPr lang="nl-NL" sz="1800" dirty="0" err="1" smtClean="0"/>
              <a:t>Linked</a:t>
            </a:r>
            <a:r>
              <a:rPr lang="nl-NL" sz="1800" dirty="0" smtClean="0"/>
              <a:t> Data</a:t>
            </a:r>
          </a:p>
          <a:p>
            <a:pPr marL="879475" lvl="2" indent="-342900">
              <a:buClr>
                <a:srgbClr val="800000"/>
              </a:buClr>
              <a:defRPr/>
            </a:pPr>
            <a:r>
              <a:rPr lang="nl-NL" sz="1800" dirty="0" smtClean="0"/>
              <a:t>SPARQL (query </a:t>
            </a:r>
            <a:r>
              <a:rPr lang="nl-NL" sz="1800" dirty="0" err="1" smtClean="0"/>
              <a:t>language</a:t>
            </a:r>
            <a:r>
              <a:rPr lang="nl-NL" sz="1800" dirty="0" smtClean="0"/>
              <a:t>) is </a:t>
            </a:r>
            <a:r>
              <a:rPr lang="nl-NL" sz="1800" dirty="0" err="1" smtClean="0"/>
              <a:t>not</a:t>
            </a:r>
            <a:r>
              <a:rPr lang="nl-NL" sz="1800" dirty="0" smtClean="0"/>
              <a:t> </a:t>
            </a:r>
            <a:r>
              <a:rPr lang="nl-NL" sz="1800" dirty="0" err="1" smtClean="0"/>
              <a:t>trivial</a:t>
            </a:r>
            <a:r>
              <a:rPr lang="nl-NL" sz="1800" dirty="0" smtClean="0"/>
              <a:t>!</a:t>
            </a:r>
          </a:p>
          <a:p>
            <a:pPr lvl="1" indent="0">
              <a:buClr>
                <a:srgbClr val="800000"/>
              </a:buClr>
              <a:buNone/>
              <a:defRPr/>
            </a:pPr>
            <a:endParaRPr lang="nl-NL" sz="2400" dirty="0" smtClean="0"/>
          </a:p>
          <a:p>
            <a:pPr lvl="1" indent="0">
              <a:buClr>
                <a:srgbClr val="800000"/>
              </a:buClr>
              <a:buNone/>
              <a:defRPr/>
            </a:pPr>
            <a:r>
              <a:rPr lang="nl-NL" sz="2400" dirty="0" smtClean="0"/>
              <a:t>Tools </a:t>
            </a:r>
            <a:r>
              <a:rPr lang="nl-NL" sz="2400" dirty="0" err="1" smtClean="0"/>
              <a:t>to</a:t>
            </a:r>
            <a:r>
              <a:rPr lang="nl-NL" sz="2400" dirty="0" smtClean="0"/>
              <a:t> </a:t>
            </a:r>
            <a:r>
              <a:rPr lang="nl-NL" sz="2400" dirty="0" err="1" smtClean="0"/>
              <a:t>the</a:t>
            </a:r>
            <a:r>
              <a:rPr lang="nl-NL" sz="2400" dirty="0" smtClean="0"/>
              <a:t> </a:t>
            </a:r>
            <a:r>
              <a:rPr lang="nl-NL" sz="2400" dirty="0" err="1" smtClean="0"/>
              <a:t>rescue</a:t>
            </a:r>
            <a:r>
              <a:rPr lang="nl-NL" sz="2400" dirty="0" smtClean="0"/>
              <a:t>!</a:t>
            </a:r>
          </a:p>
          <a:p>
            <a:pPr marL="879475" lvl="2" indent="-342900">
              <a:buClr>
                <a:srgbClr val="800000"/>
              </a:buClr>
              <a:defRPr/>
            </a:pPr>
            <a:endParaRPr lang="nl-NL" sz="1800" dirty="0" smtClean="0"/>
          </a:p>
          <a:p>
            <a:pPr marL="879475" lvl="2" indent="-342900">
              <a:buClr>
                <a:srgbClr val="800000"/>
              </a:buClr>
              <a:defRPr/>
            </a:pPr>
            <a:endParaRPr lang="nl-NL" sz="1800" dirty="0" smtClean="0"/>
          </a:p>
          <a:p>
            <a:endParaRPr lang="en-US" sz="2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0CD6B2D-E675-D544-B9CE-F8DE5395A406}" type="slidenum">
              <a:rPr lang="nl-NL" sz="1200"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17</a:t>
            </a:fld>
            <a:endParaRPr lang="nl-NL" sz="1200" dirty="0">
              <a:latin typeface="Calibri" charset="0"/>
              <a:cs typeface="Calibri" charset="0"/>
            </a:endParaRPr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Tools for Linked 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055828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713" y="384084"/>
            <a:ext cx="2656573" cy="7349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2910"/>
            <a:ext cx="9144000" cy="63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8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0CD6B2D-E675-D544-B9CE-F8DE5395A406}" type="slidenum">
              <a:rPr lang="nl-NL" sz="1200"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19</a:t>
            </a:fld>
            <a:endParaRPr lang="nl-NL" sz="1200" dirty="0">
              <a:latin typeface="Calibri" charset="0"/>
              <a:cs typeface="Calibri" charset="0"/>
            </a:endParaRPr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Creating linked data</a:t>
            </a:r>
            <a:endParaRPr lang="nl-NL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96" y="1439999"/>
            <a:ext cx="8478406" cy="78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7450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/>
          <a:lstStyle/>
          <a:p>
            <a:r>
              <a:rPr lang="en-US" sz="2400" dirty="0" smtClean="0"/>
              <a:t>Albert </a:t>
            </a:r>
            <a:r>
              <a:rPr lang="en-US" sz="2400" dirty="0" err="1" smtClean="0"/>
              <a:t>Mero</a:t>
            </a:r>
            <a:r>
              <a:rPr lang="nl-NL" sz="2400" dirty="0" err="1" smtClean="0"/>
              <a:t>ño</a:t>
            </a:r>
            <a:r>
              <a:rPr lang="nl-NL" sz="2400" dirty="0" smtClean="0"/>
              <a:t> </a:t>
            </a:r>
            <a:r>
              <a:rPr lang="nl-NL" sz="2400" dirty="0" err="1" smtClean="0"/>
              <a:t>Peñuela</a:t>
            </a:r>
            <a:endParaRPr lang="nl-NL" sz="2400" dirty="0" smtClean="0"/>
          </a:p>
          <a:p>
            <a:r>
              <a:rPr lang="nl-NL" sz="2400" dirty="0" err="1" smtClean="0"/>
              <a:t>Postdoctoral</a:t>
            </a:r>
            <a:r>
              <a:rPr lang="nl-NL" sz="2400" dirty="0" smtClean="0"/>
              <a:t> researcher at Vrije Universiteit Amsterdam</a:t>
            </a:r>
          </a:p>
          <a:p>
            <a:pPr marL="612900" lvl="1" indent="-342900">
              <a:buFont typeface="Arial" charset="0"/>
              <a:buChar char="•"/>
            </a:pPr>
            <a:r>
              <a:rPr lang="nl-NL" sz="2400" dirty="0" smtClean="0"/>
              <a:t>Web </a:t>
            </a:r>
            <a:r>
              <a:rPr lang="nl-NL" sz="2400" dirty="0" err="1" smtClean="0"/>
              <a:t>enthusiast</a:t>
            </a:r>
            <a:endParaRPr lang="nl-NL" sz="2400" dirty="0" smtClean="0"/>
          </a:p>
          <a:p>
            <a:pPr marL="612900" lvl="1" indent="-342900">
              <a:buFont typeface="Arial" charset="0"/>
              <a:buChar char="•"/>
            </a:pPr>
            <a:r>
              <a:rPr lang="nl-NL" sz="2400" dirty="0" smtClean="0"/>
              <a:t>Love </a:t>
            </a:r>
            <a:r>
              <a:rPr lang="nl-NL" sz="2400" dirty="0" err="1" smtClean="0"/>
              <a:t>mixing</a:t>
            </a:r>
            <a:r>
              <a:rPr lang="nl-NL" sz="2400" dirty="0" smtClean="0"/>
              <a:t> data</a:t>
            </a:r>
          </a:p>
          <a:p>
            <a:pPr marL="612900" lvl="1" indent="-342900">
              <a:buFont typeface="Arial" charset="0"/>
              <a:buChar char="•"/>
            </a:pPr>
            <a:r>
              <a:rPr lang="nl-NL" sz="2400" dirty="0" err="1" smtClean="0"/>
              <a:t>Excited</a:t>
            </a:r>
            <a:r>
              <a:rPr lang="nl-NL" sz="2400" dirty="0" smtClean="0"/>
              <a:t> </a:t>
            </a:r>
            <a:r>
              <a:rPr lang="nl-NL" sz="2400" dirty="0" err="1" smtClean="0"/>
              <a:t>about</a:t>
            </a:r>
            <a:r>
              <a:rPr lang="nl-NL" sz="2400" dirty="0" smtClean="0"/>
              <a:t> teaching computer </a:t>
            </a:r>
            <a:r>
              <a:rPr lang="nl-NL" sz="2400" dirty="0" err="1" smtClean="0"/>
              <a:t>science</a:t>
            </a:r>
            <a:endParaRPr lang="nl-NL" sz="2400" dirty="0"/>
          </a:p>
          <a:p>
            <a:pPr marL="612900" lvl="1" indent="-342900">
              <a:buFont typeface="Arial" charset="0"/>
              <a:buChar char="•"/>
            </a:pPr>
            <a:r>
              <a:rPr lang="nl-NL" sz="2400" dirty="0" err="1" smtClean="0"/>
              <a:t>Enjoy</a:t>
            </a:r>
            <a:r>
              <a:rPr lang="nl-NL" sz="2400" dirty="0" smtClean="0"/>
              <a:t> </a:t>
            </a:r>
            <a:r>
              <a:rPr lang="nl-NL" sz="2400" dirty="0" err="1" smtClean="0"/>
              <a:t>applying</a:t>
            </a:r>
            <a:r>
              <a:rPr lang="nl-NL" sz="2400" dirty="0" smtClean="0"/>
              <a:t> </a:t>
            </a:r>
            <a:r>
              <a:rPr lang="nl-NL" sz="2400" dirty="0" err="1" smtClean="0"/>
              <a:t>its</a:t>
            </a:r>
            <a:r>
              <a:rPr lang="nl-NL" sz="2400" dirty="0" smtClean="0"/>
              <a:t> </a:t>
            </a:r>
            <a:r>
              <a:rPr lang="nl-NL" sz="2400" dirty="0" err="1" smtClean="0"/>
              <a:t>principles</a:t>
            </a:r>
            <a:endParaRPr lang="nl-NL" sz="2400" dirty="0" smtClean="0"/>
          </a:p>
          <a:p>
            <a:pPr marL="879475" lvl="2" indent="-342900">
              <a:buFont typeface="Arial" charset="0"/>
              <a:buChar char="•"/>
            </a:pPr>
            <a:r>
              <a:rPr lang="nl-NL" sz="1800" dirty="0" err="1" smtClean="0"/>
              <a:t>Especially</a:t>
            </a:r>
            <a:r>
              <a:rPr lang="nl-NL" sz="1800" dirty="0" smtClean="0"/>
              <a:t> </a:t>
            </a:r>
            <a:r>
              <a:rPr lang="nl-NL" sz="1800" dirty="0" err="1" smtClean="0"/>
              <a:t>to</a:t>
            </a:r>
            <a:r>
              <a:rPr lang="nl-NL" sz="1800" dirty="0" smtClean="0"/>
              <a:t> </a:t>
            </a:r>
            <a:r>
              <a:rPr lang="nl-NL" sz="1800" dirty="0" err="1" smtClean="0"/>
              <a:t>other</a:t>
            </a:r>
            <a:r>
              <a:rPr lang="nl-NL" sz="1800" dirty="0" smtClean="0"/>
              <a:t> fields (</a:t>
            </a:r>
            <a:r>
              <a:rPr lang="nl-NL" sz="1800" dirty="0" err="1" smtClean="0"/>
              <a:t>Humanities</a:t>
            </a:r>
            <a:r>
              <a:rPr lang="nl-NL" sz="1800" dirty="0" smtClean="0"/>
              <a:t>, </a:t>
            </a:r>
            <a:r>
              <a:rPr lang="nl-NL" sz="1800" dirty="0" err="1" smtClean="0"/>
              <a:t>History</a:t>
            </a:r>
            <a:r>
              <a:rPr lang="nl-NL" sz="1800" dirty="0" smtClean="0"/>
              <a:t>)</a:t>
            </a:r>
          </a:p>
          <a:p>
            <a:pPr marL="879475" lvl="2" indent="-342900">
              <a:buFont typeface="Arial" charset="0"/>
              <a:buChar char="•"/>
            </a:pPr>
            <a:endParaRPr lang="nl-NL" sz="1800" dirty="0"/>
          </a:p>
          <a:p>
            <a:pPr marL="879475" lvl="2" indent="-342900">
              <a:buFont typeface="Arial" charset="0"/>
              <a:buChar char="•"/>
            </a:pPr>
            <a:endParaRPr lang="nl-NL" sz="1800" dirty="0" smtClean="0"/>
          </a:p>
          <a:p>
            <a:pPr marL="879475" lvl="2" indent="-342900">
              <a:buFont typeface="Arial" charset="0"/>
              <a:buChar char="•"/>
            </a:pPr>
            <a:endParaRPr lang="nl-NL" sz="1800" dirty="0"/>
          </a:p>
          <a:p>
            <a:r>
              <a:rPr lang="nl-NL" sz="2400" dirty="0" err="1" smtClean="0"/>
              <a:t>Usually</a:t>
            </a:r>
            <a:r>
              <a:rPr lang="nl-NL" sz="2400" dirty="0" smtClean="0"/>
              <a:t> talk </a:t>
            </a:r>
            <a:r>
              <a:rPr lang="nl-NL" sz="2400" dirty="0" err="1" smtClean="0"/>
              <a:t>about</a:t>
            </a:r>
            <a:r>
              <a:rPr lang="nl-NL" sz="2400" dirty="0" smtClean="0"/>
              <a:t> </a:t>
            </a:r>
            <a:r>
              <a:rPr lang="nl-NL" sz="2400" dirty="0" err="1" smtClean="0"/>
              <a:t>the</a:t>
            </a:r>
            <a:r>
              <a:rPr lang="nl-NL" sz="2400" dirty="0" smtClean="0"/>
              <a:t> </a:t>
            </a:r>
            <a:r>
              <a:rPr lang="nl-NL" sz="2400" i="1" dirty="0" err="1" smtClean="0"/>
              <a:t>Semantic</a:t>
            </a:r>
            <a:r>
              <a:rPr lang="nl-NL" sz="2400" i="1" dirty="0" smtClean="0"/>
              <a:t> Web</a:t>
            </a:r>
          </a:p>
          <a:p>
            <a:endParaRPr lang="nl-NL" sz="2400" dirty="0" smtClean="0"/>
          </a:p>
          <a:p>
            <a:r>
              <a:rPr lang="nl-NL" sz="2400" dirty="0" err="1" smtClean="0"/>
              <a:t>Today</a:t>
            </a:r>
            <a:endParaRPr lang="nl-NL" sz="2400" dirty="0"/>
          </a:p>
          <a:p>
            <a:pPr marL="612900" lvl="1" indent="-342900">
              <a:buFont typeface="Arial" charset="0"/>
              <a:buChar char="•"/>
            </a:pPr>
            <a:r>
              <a:rPr lang="nl-NL" sz="2400" dirty="0" err="1" smtClean="0"/>
              <a:t>Convince</a:t>
            </a:r>
            <a:r>
              <a:rPr lang="nl-NL" sz="2400" dirty="0" smtClean="0"/>
              <a:t> </a:t>
            </a:r>
            <a:r>
              <a:rPr lang="nl-NL" sz="2400" dirty="0" err="1" smtClean="0"/>
              <a:t>you</a:t>
            </a:r>
            <a:r>
              <a:rPr lang="nl-NL" sz="2400" dirty="0" smtClean="0"/>
              <a:t> </a:t>
            </a:r>
            <a:r>
              <a:rPr lang="nl-NL" sz="2400" dirty="0" err="1" smtClean="0"/>
              <a:t>about</a:t>
            </a:r>
            <a:r>
              <a:rPr lang="nl-NL" sz="2400" dirty="0" smtClean="0"/>
              <a:t> </a:t>
            </a:r>
            <a:r>
              <a:rPr lang="nl-NL" sz="2400" dirty="0" err="1" smtClean="0"/>
              <a:t>its</a:t>
            </a:r>
            <a:r>
              <a:rPr lang="nl-NL" sz="2400" dirty="0" smtClean="0"/>
              <a:t> mission</a:t>
            </a:r>
          </a:p>
          <a:p>
            <a:pPr marL="612900" lvl="1" indent="-342900">
              <a:buFont typeface="Arial" charset="0"/>
              <a:buChar char="•"/>
            </a:pPr>
            <a:r>
              <a:rPr lang="nl-NL" sz="2400" dirty="0" smtClean="0"/>
              <a:t>Make </a:t>
            </a:r>
            <a:r>
              <a:rPr lang="nl-NL" sz="2400" dirty="0" err="1" smtClean="0"/>
              <a:t>something</a:t>
            </a:r>
            <a:r>
              <a:rPr lang="nl-NL" sz="2400" dirty="0" smtClean="0"/>
              <a:t> </a:t>
            </a:r>
            <a:r>
              <a:rPr lang="nl-NL" sz="2400" dirty="0" err="1" smtClean="0"/>
              <a:t>useful</a:t>
            </a:r>
            <a:r>
              <a:rPr lang="nl-NL" sz="2400" dirty="0" smtClean="0"/>
              <a:t> (</a:t>
            </a:r>
            <a:r>
              <a:rPr lang="nl-NL" sz="2400" dirty="0" err="1" smtClean="0"/>
              <a:t>and</a:t>
            </a:r>
            <a:r>
              <a:rPr lang="nl-NL" sz="2400" dirty="0" smtClean="0"/>
              <a:t> </a:t>
            </a:r>
            <a:r>
              <a:rPr lang="nl-NL" sz="2400" dirty="0" err="1" smtClean="0"/>
              <a:t>fun</a:t>
            </a:r>
            <a:r>
              <a:rPr lang="nl-NL" sz="2400" dirty="0" smtClean="0"/>
              <a:t>!) </a:t>
            </a:r>
            <a:r>
              <a:rPr lang="nl-NL" sz="2400" dirty="0" err="1" smtClean="0"/>
              <a:t>with</a:t>
            </a:r>
            <a:r>
              <a:rPr lang="nl-NL" sz="2400" dirty="0" smtClean="0"/>
              <a:t> </a:t>
            </a:r>
            <a:r>
              <a:rPr lang="nl-NL" sz="2400" dirty="0" err="1" smtClean="0"/>
              <a:t>it</a:t>
            </a:r>
            <a:endParaRPr lang="en-US" sz="2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0CD6B2D-E675-D544-B9CE-F8DE5395A406}" type="slidenum">
              <a:rPr lang="nl-NL" sz="1200"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2</a:t>
            </a:fld>
            <a:endParaRPr lang="nl-NL" sz="1200" dirty="0">
              <a:latin typeface="Calibri" charset="0"/>
              <a:cs typeface="Calibri" charset="0"/>
            </a:endParaRPr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So why am I here?</a:t>
            </a:r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072" y="3063148"/>
            <a:ext cx="1523930" cy="152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9574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0CD6B2D-E675-D544-B9CE-F8DE5395A406}" type="slidenum">
              <a:rPr lang="nl-NL" sz="1200"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20</a:t>
            </a:fld>
            <a:endParaRPr lang="nl-NL" sz="1200" dirty="0">
              <a:latin typeface="Calibri" charset="0"/>
              <a:cs typeface="Calibri" charset="0"/>
            </a:endParaRPr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Creating linked data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196632"/>
            <a:ext cx="9144000" cy="596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801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0CD6B2D-E675-D544-B9CE-F8DE5395A406}" type="slidenum">
              <a:rPr lang="nl-NL" sz="1200"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21</a:t>
            </a:fld>
            <a:endParaRPr lang="nl-NL" sz="1200" dirty="0">
              <a:latin typeface="Calibri" charset="0"/>
              <a:cs typeface="Calibri" charset="0"/>
            </a:endParaRPr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Creating linked data</a:t>
            </a:r>
            <a:endParaRPr lang="nl-NL" dirty="0"/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9385" y="1513891"/>
            <a:ext cx="2028018" cy="622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07205" y="1305721"/>
            <a:ext cx="4249503" cy="2791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1784" y="2552464"/>
            <a:ext cx="3198079" cy="2791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67021" y="4257440"/>
            <a:ext cx="4329870" cy="186547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27"/>
          <p:cNvSpPr/>
          <p:nvPr/>
        </p:nvSpPr>
        <p:spPr>
          <a:xfrm>
            <a:off x="2190824" y="6283296"/>
            <a:ext cx="5346913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100" u="sng">
                <a:hlinkClick r:id=""/>
              </a:defRPr>
            </a:lvl1pPr>
          </a:lstStyle>
          <a:p>
            <a:pPr>
              <a:defRPr u="none"/>
            </a:pPr>
            <a:r>
              <a:rPr sz="2180"/>
              <a:t>https://github.com/Data2Semantics/TabLinker</a:t>
            </a:r>
          </a:p>
        </p:txBody>
      </p:sp>
    </p:spTree>
    <p:extLst>
      <p:ext uri="{BB962C8B-B14F-4D97-AF65-F5344CB8AC3E}">
        <p14:creationId xmlns:p14="http://schemas.microsoft.com/office/powerpoint/2010/main" val="109135926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0CD6B2D-E675-D544-B9CE-F8DE5395A406}" type="slidenum">
              <a:rPr lang="nl-NL" sz="1200"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22</a:t>
            </a:fld>
            <a:endParaRPr lang="nl-NL" sz="1200" dirty="0">
              <a:latin typeface="Calibri" charset="0"/>
              <a:cs typeface="Calibri" charset="0"/>
            </a:endParaRPr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Creating linked data</a:t>
            </a:r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440871"/>
            <a:ext cx="9144000" cy="637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4863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0CD6B2D-E675-D544-B9CE-F8DE5395A406}" type="slidenum">
              <a:rPr lang="nl-NL" sz="1200"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23</a:t>
            </a:fld>
            <a:endParaRPr lang="nl-NL" sz="1200" dirty="0">
              <a:latin typeface="Calibri" charset="0"/>
              <a:cs typeface="Calibri" charset="0"/>
            </a:endParaRPr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Creating linked data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745"/>
            <a:ext cx="9144000" cy="610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0988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0CD6B2D-E675-D544-B9CE-F8DE5395A406}" type="slidenum">
              <a:rPr lang="nl-NL" sz="1200"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24</a:t>
            </a:fld>
            <a:endParaRPr lang="nl-NL" sz="1200" dirty="0">
              <a:latin typeface="Calibri" charset="0"/>
              <a:cs typeface="Calibri" charset="0"/>
            </a:endParaRPr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Creating linked data</a:t>
            </a:r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721"/>
            <a:ext cx="9144000" cy="635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2578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0CD6B2D-E675-D544-B9CE-F8DE5395A406}" type="slidenum">
              <a:rPr lang="nl-NL" sz="1200"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25</a:t>
            </a:fld>
            <a:endParaRPr lang="nl-NL" sz="1200" dirty="0">
              <a:latin typeface="Calibri" charset="0"/>
              <a:cs typeface="Calibri" charset="0"/>
            </a:endParaRPr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Publishing linked data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1545212"/>
            <a:ext cx="4845050" cy="1318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470" y="4317696"/>
            <a:ext cx="1333500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65" y="3345925"/>
            <a:ext cx="1625600" cy="162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49757" y="478685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Sesame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357" y="3994377"/>
            <a:ext cx="2970530" cy="19542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3620" y="2210172"/>
            <a:ext cx="1587500" cy="130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1154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0CD6B2D-E675-D544-B9CE-F8DE5395A406}" type="slidenum">
              <a:rPr lang="nl-NL" sz="1200"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26</a:t>
            </a:fld>
            <a:endParaRPr lang="nl-NL" sz="1200" dirty="0">
              <a:latin typeface="Calibri" charset="0"/>
              <a:cs typeface="Calibri" charset="0"/>
            </a:endParaRPr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Publishing linked data</a:t>
            </a:r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11" y="1412240"/>
            <a:ext cx="8669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248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0CD6B2D-E675-D544-B9CE-F8DE5395A406}" type="slidenum">
              <a:rPr lang="nl-NL" sz="1200"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27</a:t>
            </a:fld>
            <a:endParaRPr lang="nl-NL" sz="1200" dirty="0">
              <a:latin typeface="Calibri" charset="0"/>
              <a:cs typeface="Calibri" charset="0"/>
            </a:endParaRPr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Publishing linked data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853"/>
            <a:ext cx="9144000" cy="631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740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0CD6B2D-E675-D544-B9CE-F8DE5395A406}" type="slidenum">
              <a:rPr lang="nl-NL" sz="1200"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28</a:t>
            </a:fld>
            <a:endParaRPr lang="nl-NL" sz="1200" dirty="0">
              <a:latin typeface="Calibri" charset="0"/>
              <a:cs typeface="Calibri" charset="0"/>
            </a:endParaRPr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Accessing linked data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459642"/>
            <a:ext cx="9144000" cy="635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08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0CD6B2D-E675-D544-B9CE-F8DE5395A406}" type="slidenum">
              <a:rPr lang="nl-NL" sz="1200"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29</a:t>
            </a:fld>
            <a:endParaRPr lang="nl-NL" sz="1200" dirty="0">
              <a:latin typeface="Calibri" charset="0"/>
              <a:cs typeface="Calibri" charset="0"/>
            </a:endParaRPr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Accessing linked data</a:t>
            </a:r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227"/>
            <a:ext cx="9144000" cy="63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5967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/>
          <a:lstStyle/>
          <a:p>
            <a:endParaRPr lang="en-US" sz="2400" dirty="0" smtClean="0"/>
          </a:p>
          <a:p>
            <a:r>
              <a:rPr lang="en-US" sz="2400" dirty="0" smtClean="0"/>
              <a:t>Lecture (60m): Linked Data for the Documenting Historian</a:t>
            </a:r>
            <a:endParaRPr lang="en-US" sz="2400" dirty="0"/>
          </a:p>
          <a:p>
            <a:endParaRPr lang="en-US" sz="2400" dirty="0" smtClean="0"/>
          </a:p>
          <a:p>
            <a:pPr marL="727200" indent="-457200">
              <a:buAutoNum type="arabicPeriod"/>
            </a:pPr>
            <a:r>
              <a:rPr lang="en-US" sz="2400" dirty="0" smtClean="0"/>
              <a:t>What </a:t>
            </a:r>
            <a:r>
              <a:rPr lang="en-US" sz="2400" dirty="0"/>
              <a:t>is Linked Data and what problems does it </a:t>
            </a:r>
            <a:r>
              <a:rPr lang="en-US" sz="2400" dirty="0" smtClean="0"/>
              <a:t>solve</a:t>
            </a:r>
          </a:p>
          <a:p>
            <a:pPr marL="727200" indent="-457200">
              <a:buAutoNum type="arabicPeriod"/>
            </a:pPr>
            <a:r>
              <a:rPr lang="en-US" sz="2400" dirty="0" smtClean="0"/>
              <a:t>What does it buy you</a:t>
            </a:r>
          </a:p>
          <a:p>
            <a:pPr marL="727200" indent="-457200">
              <a:buAutoNum type="arabicPeriod"/>
            </a:pPr>
            <a:r>
              <a:rPr lang="en-US" sz="2400" dirty="0" smtClean="0"/>
              <a:t>The (CEDAR &amp; CLARIAH) tools to make it easier</a:t>
            </a:r>
          </a:p>
          <a:p>
            <a:pPr marL="727200" indent="-457200">
              <a:buAutoNum type="arabicPeriod"/>
            </a:pPr>
            <a:endParaRPr lang="en-US" sz="2400" dirty="0"/>
          </a:p>
          <a:p>
            <a:r>
              <a:rPr lang="en-US" sz="2400" dirty="0" smtClean="0"/>
              <a:t>Practical session (90m): DIY on your datasets</a:t>
            </a:r>
          </a:p>
          <a:p>
            <a:endParaRPr lang="en-US" sz="2400" dirty="0"/>
          </a:p>
          <a:p>
            <a:pPr marL="727200" indent="-457200">
              <a:buAutoNum type="arabicPeriod"/>
            </a:pPr>
            <a:r>
              <a:rPr lang="en-US" sz="2400" dirty="0" smtClean="0"/>
              <a:t>Represent your data using Linked Data standards</a:t>
            </a:r>
          </a:p>
          <a:p>
            <a:pPr marL="727200" indent="-457200">
              <a:buAutoNum type="arabicPeriod"/>
            </a:pPr>
            <a:r>
              <a:rPr lang="en-US" sz="2400" dirty="0" smtClean="0"/>
              <a:t>Link it to other interesting datasets and concepts</a:t>
            </a:r>
          </a:p>
          <a:p>
            <a:pPr marL="727200" indent="-457200">
              <a:buAutoNum type="arabicPeriod"/>
            </a:pPr>
            <a:r>
              <a:rPr lang="en-US" sz="2400" dirty="0" smtClean="0"/>
              <a:t>Query it all combined</a:t>
            </a:r>
            <a:endParaRPr lang="en-US" sz="2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0CD6B2D-E675-D544-B9CE-F8DE5395A406}" type="slidenum">
              <a:rPr lang="nl-NL" sz="1200"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3</a:t>
            </a:fld>
            <a:endParaRPr lang="nl-NL" sz="1200" dirty="0">
              <a:latin typeface="Calibri" charset="0"/>
              <a:cs typeface="Calibri" charset="0"/>
            </a:endParaRPr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agenda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197980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2" y="6453595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0CD6B2D-E675-D544-B9CE-F8DE5395A406}" type="slidenum">
              <a:rPr lang="nl-NL" sz="1200"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30</a:t>
            </a:fld>
            <a:endParaRPr lang="nl-NL" sz="1200" dirty="0">
              <a:latin typeface="Calibri" charset="0"/>
              <a:cs typeface="Calibri" charset="0"/>
            </a:endParaRPr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Accessing linked data</a:t>
            </a:r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998"/>
            <a:ext cx="9144000" cy="6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9008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/>
          <a:lstStyle/>
          <a:p>
            <a:pPr marL="612900" lvl="1" indent="-342900">
              <a:buFont typeface="Arial" charset="0"/>
              <a:buChar char="•"/>
            </a:pPr>
            <a:r>
              <a:rPr lang="en-US" sz="2400" b="1" dirty="0" smtClean="0"/>
              <a:t>Linked Data</a:t>
            </a:r>
            <a:r>
              <a:rPr lang="en-US" sz="2400" dirty="0" smtClean="0"/>
              <a:t>: a paradigm for converting the Web into a data space</a:t>
            </a:r>
          </a:p>
          <a:p>
            <a:pPr marL="612900" lvl="1" indent="-342900">
              <a:buFont typeface="Arial" charset="0"/>
              <a:buChar char="•"/>
            </a:pPr>
            <a:r>
              <a:rPr lang="en-US" sz="2400" dirty="0" smtClean="0"/>
              <a:t>In RDF, </a:t>
            </a:r>
            <a:r>
              <a:rPr lang="en-US" sz="2400" b="1" dirty="0" smtClean="0"/>
              <a:t>statements</a:t>
            </a:r>
            <a:r>
              <a:rPr lang="en-US" sz="2400" dirty="0" smtClean="0"/>
              <a:t> in the form of subject-predicate-object link together entities represented by URIs in a giant </a:t>
            </a:r>
            <a:r>
              <a:rPr lang="en-US" sz="2400" b="1" dirty="0" smtClean="0"/>
              <a:t>graph</a:t>
            </a:r>
            <a:r>
              <a:rPr lang="en-US" sz="2400" dirty="0" smtClean="0"/>
              <a:t> of global information</a:t>
            </a:r>
          </a:p>
          <a:p>
            <a:pPr marL="612900" lvl="1" indent="-342900">
              <a:buFont typeface="Arial" charset="0"/>
              <a:buChar char="•"/>
            </a:pPr>
            <a:r>
              <a:rPr lang="en-US" sz="2400" b="1" dirty="0" smtClean="0"/>
              <a:t>History</a:t>
            </a:r>
            <a:r>
              <a:rPr lang="en-US" sz="2400" dirty="0" smtClean="0"/>
              <a:t> has a primary role in supplying and consuming core </a:t>
            </a:r>
            <a:r>
              <a:rPr lang="en-US" sz="2400" b="1" dirty="0" smtClean="0"/>
              <a:t>ontologies</a:t>
            </a:r>
            <a:r>
              <a:rPr lang="en-US" sz="2400" dirty="0" smtClean="0"/>
              <a:t> and </a:t>
            </a:r>
            <a:r>
              <a:rPr lang="en-US" sz="2400" b="1" dirty="0" smtClean="0"/>
              <a:t>datasets</a:t>
            </a:r>
          </a:p>
          <a:p>
            <a:pPr marL="612900" lvl="1" indent="-342900">
              <a:buFont typeface="Arial" charset="0"/>
              <a:buChar char="•"/>
            </a:pPr>
            <a:r>
              <a:rPr lang="en-US" sz="2400" dirty="0" smtClean="0"/>
              <a:t>Your research may become </a:t>
            </a:r>
            <a:r>
              <a:rPr lang="en-US" sz="2400" b="1" dirty="0" smtClean="0"/>
              <a:t>easier</a:t>
            </a:r>
            <a:r>
              <a:rPr lang="en-US" sz="2400" dirty="0" smtClean="0"/>
              <a:t>, </a:t>
            </a:r>
            <a:r>
              <a:rPr lang="en-US" sz="2400" b="1" dirty="0" smtClean="0"/>
              <a:t>faster</a:t>
            </a:r>
            <a:r>
              <a:rPr lang="en-US" sz="2400" dirty="0" smtClean="0"/>
              <a:t>, better </a:t>
            </a:r>
            <a:r>
              <a:rPr lang="en-US" sz="2400" b="1" dirty="0" smtClean="0"/>
              <a:t>discoverable</a:t>
            </a:r>
            <a:r>
              <a:rPr lang="en-US" sz="2400" dirty="0" smtClean="0"/>
              <a:t> and more </a:t>
            </a:r>
            <a:r>
              <a:rPr lang="en-US" sz="2400" b="1" dirty="0" smtClean="0"/>
              <a:t>reproducible</a:t>
            </a:r>
            <a:r>
              <a:rPr lang="en-US" sz="2400" dirty="0" smtClean="0"/>
              <a:t> if you publish your data as Linked Data</a:t>
            </a:r>
          </a:p>
          <a:p>
            <a:pPr marL="612900" lvl="1" indent="-342900">
              <a:buFont typeface="Arial" charset="0"/>
              <a:buChar char="•"/>
            </a:pPr>
            <a:r>
              <a:rPr lang="en-US" sz="2400" b="1" dirty="0" smtClean="0"/>
              <a:t>Tools</a:t>
            </a:r>
            <a:r>
              <a:rPr lang="en-US" sz="2400" dirty="0" smtClean="0"/>
              <a:t> will help you in your way</a:t>
            </a:r>
          </a:p>
          <a:p>
            <a:pPr marL="879475" lvl="2" indent="-342900">
              <a:buFont typeface="Arial" charset="0"/>
              <a:buChar char="•"/>
            </a:pPr>
            <a:r>
              <a:rPr lang="en-US" sz="1800" dirty="0" smtClean="0"/>
              <a:t>In the practical session we’ll cover (1) converting, (2) publishing and (3) accessing Linked Data</a:t>
            </a:r>
          </a:p>
          <a:p>
            <a:endParaRPr lang="en-US" sz="2400" dirty="0"/>
          </a:p>
        </p:txBody>
      </p:sp>
      <p:sp>
        <p:nvSpPr>
          <p:cNvPr id="10" name="Driehoekje"/>
          <p:cNvSpPr/>
          <p:nvPr/>
        </p:nvSpPr>
        <p:spPr>
          <a:xfrm flipV="1">
            <a:off x="61754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07504" y="116632"/>
            <a:ext cx="8928992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>
                <a:cs typeface="Calibri"/>
              </a:rPr>
              <a:t>conclusions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50468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1453" y="1543304"/>
            <a:ext cx="8461093" cy="3827360"/>
          </a:xfrm>
        </p:spPr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Questions, suggestions, comments most welcome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 smtClean="0">
                <a:solidFill>
                  <a:schemeClr val="bg1"/>
                </a:solidFill>
              </a:rPr>
              <a:t>albertmeronyo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hlinkClick r:id="rId3"/>
              </a:rPr>
              <a:t>http://www.datalegend.net</a:t>
            </a:r>
            <a:endParaRPr lang="en-US" dirty="0" smtClean="0"/>
          </a:p>
          <a:p>
            <a:pPr algn="ctr"/>
            <a:r>
              <a:rPr lang="en-US" dirty="0" smtClean="0">
                <a:hlinkClick r:id="rId4"/>
              </a:rPr>
              <a:t>http://www.albertmeronyo.org</a:t>
            </a:r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36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283968" y="1614311"/>
            <a:ext cx="4536504" cy="4622977"/>
          </a:xfrm>
        </p:spPr>
        <p:txBody>
          <a:bodyPr/>
          <a:lstStyle/>
          <a:p>
            <a:r>
              <a:rPr lang="nl-NL" sz="2400" smtClean="0"/>
              <a:t>Use this slide to place an image to the left and text to the right.</a:t>
            </a:r>
            <a:endParaRPr lang="nl-NL" sz="2400" dirty="0" smtClean="0"/>
          </a:p>
          <a:p>
            <a:endParaRPr lang="nl-NL" sz="2400" dirty="0"/>
          </a:p>
          <a:p>
            <a:pPr lvl="1">
              <a:buClr>
                <a:srgbClr val="C00000"/>
              </a:buClr>
            </a:pPr>
            <a:r>
              <a:rPr lang="nl-NL" sz="2400" smtClean="0"/>
              <a:t>With bullet</a:t>
            </a:r>
            <a:endParaRPr lang="nl-NL" sz="2400" dirty="0" smtClean="0"/>
          </a:p>
          <a:p>
            <a:pPr lvl="2"/>
            <a:r>
              <a:rPr lang="nl-NL" sz="1800" smtClean="0"/>
              <a:t>Secundary list</a:t>
            </a:r>
            <a:endParaRPr lang="nl-NL" sz="1800" dirty="0" smtClean="0"/>
          </a:p>
          <a:p>
            <a:pPr lvl="2"/>
            <a:endParaRPr lang="en-US" sz="1800" smtClean="0"/>
          </a:p>
          <a:p>
            <a:pPr marL="273050" lvl="2" indent="0">
              <a:buNone/>
            </a:pPr>
            <a:endParaRPr lang="nl-NL" sz="1800" dirty="0"/>
          </a:p>
          <a:p>
            <a:r>
              <a:rPr lang="en-US" sz="2400" smtClean="0"/>
              <a:t>To replace the image, </a:t>
            </a:r>
            <a:r>
              <a:rPr lang="en-US" sz="2400"/>
              <a:t>right-click the image (click on it with your other mouse button), select Change picture… and choose the new image.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grpSp>
        <p:nvGrpSpPr>
          <p:cNvPr id="6" name="Groeperen 19"/>
          <p:cNvGrpSpPr>
            <a:grpSpLocks/>
          </p:cNvGrpSpPr>
          <p:nvPr/>
        </p:nvGrpSpPr>
        <p:grpSpPr bwMode="auto">
          <a:xfrm>
            <a:off x="2" y="6415088"/>
            <a:ext cx="5364163" cy="442912"/>
            <a:chOff x="0" y="6414797"/>
            <a:chExt cx="5364163" cy="443204"/>
          </a:xfrm>
        </p:grpSpPr>
        <p:sp>
          <p:nvSpPr>
            <p:cNvPr id="7" name="Slide Number Placeholder 3"/>
            <p:cNvSpPr txBox="1">
              <a:spLocks/>
            </p:cNvSpPr>
            <p:nvPr/>
          </p:nvSpPr>
          <p:spPr bwMode="auto">
            <a:xfrm>
              <a:off x="0" y="6453336"/>
              <a:ext cx="611188" cy="404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27146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fld id="{B6535939-1A7B-AE4D-A0E3-E82652A3CA2F}" type="slidenum">
                <a:rPr lang="nl-NL" sz="1200" smtClean="0">
                  <a:solidFill>
                    <a:srgbClr val="FFFFFF"/>
                  </a:solidFill>
                  <a:latin typeface="Calibri" charset="0"/>
                  <a:cs typeface="Calibri" charset="0"/>
                </a:rPr>
                <a:pPr eaLnBrk="1" hangingPunct="1">
                  <a:spcBef>
                    <a:spcPct val="20000"/>
                  </a:spcBef>
                </a:pPr>
                <a:t>33</a:t>
              </a:fld>
              <a:endParaRPr lang="nl-NL" sz="1200" dirty="0">
                <a:solidFill>
                  <a:srgbClr val="FFFFFF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8" name="Footer Placeholder 2"/>
            <p:cNvSpPr txBox="1">
              <a:spLocks/>
            </p:cNvSpPr>
            <p:nvPr/>
          </p:nvSpPr>
          <p:spPr bwMode="auto">
            <a:xfrm>
              <a:off x="611188" y="6414797"/>
              <a:ext cx="4752975" cy="443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nl-NL" sz="1200" smtClean="0">
                  <a:solidFill>
                    <a:schemeClr val="bg1"/>
                  </a:solidFill>
                  <a:latin typeface="Calibri" charset="0"/>
                  <a:cs typeface="Calibri" charset="0"/>
                </a:rPr>
                <a:t>Faculty / department / title presentation </a:t>
              </a:r>
              <a:endParaRPr lang="nl-NL" sz="1200" dirty="0">
                <a:solidFill>
                  <a:schemeClr val="bg1"/>
                </a:solidFill>
                <a:latin typeface="Calibri" charset="0"/>
                <a:cs typeface="Calibri" charset="0"/>
              </a:endParaRPr>
            </a:p>
          </p:txBody>
        </p:sp>
      </p:grpSp>
      <p:sp>
        <p:nvSpPr>
          <p:cNvPr id="11" name="Driehoekje"/>
          <p:cNvSpPr/>
          <p:nvPr/>
        </p:nvSpPr>
        <p:spPr>
          <a:xfrm flipV="1">
            <a:off x="4738930" y="1197770"/>
            <a:ext cx="192087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4228894" y="116632"/>
            <a:ext cx="4752850" cy="1080000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 defTabSz="457200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200" kern="1200" cap="all" baseline="0">
                <a:solidFill>
                  <a:schemeClr val="bg1"/>
                </a:solidFill>
                <a:latin typeface="Calibri"/>
                <a:ea typeface="ＭＳ Ｐゴシック" charset="-128"/>
                <a:cs typeface="Arial Narrow Bold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Narrow Bold" charset="0"/>
                <a:ea typeface="ＭＳ Ｐゴシック" charset="-128"/>
              </a:defRPr>
            </a:lvl9pPr>
          </a:lstStyle>
          <a:p>
            <a:r>
              <a:rPr lang="en-US" dirty="0" smtClean="0"/>
              <a:t>Text/Image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57331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ijdelijke aanduiding voor afbeelding 1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Vrije vorm 5"/>
          <p:cNvSpPr/>
          <p:nvPr/>
        </p:nvSpPr>
        <p:spPr>
          <a:xfrm>
            <a:off x="936625" y="1517651"/>
            <a:ext cx="196850" cy="98425"/>
          </a:xfrm>
          <a:custGeom>
            <a:avLst/>
            <a:gdLst>
              <a:gd name="connsiteX0" fmla="*/ 0 w 196850"/>
              <a:gd name="connsiteY0" fmla="*/ 3175 h 98425"/>
              <a:gd name="connsiteX1" fmla="*/ 95250 w 196850"/>
              <a:gd name="connsiteY1" fmla="*/ 98425 h 98425"/>
              <a:gd name="connsiteX2" fmla="*/ 196850 w 196850"/>
              <a:gd name="connsiteY2" fmla="*/ 0 h 98425"/>
              <a:gd name="connsiteX3" fmla="*/ 0 w 196850"/>
              <a:gd name="connsiteY3" fmla="*/ 3175 h 9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" h="98425">
                <a:moveTo>
                  <a:pt x="0" y="3175"/>
                </a:moveTo>
                <a:lnTo>
                  <a:pt x="95250" y="98425"/>
                </a:lnTo>
                <a:lnTo>
                  <a:pt x="19685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0080B9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28625" y="406401"/>
            <a:ext cx="4490508" cy="3179309"/>
            <a:chOff x="428625" y="406401"/>
            <a:chExt cx="4490508" cy="3179309"/>
          </a:xfrm>
        </p:grpSpPr>
        <p:sp>
          <p:nvSpPr>
            <p:cNvPr id="8" name="Vrije vorm 7"/>
            <p:cNvSpPr/>
            <p:nvPr/>
          </p:nvSpPr>
          <p:spPr>
            <a:xfrm>
              <a:off x="428625" y="1555751"/>
              <a:ext cx="869950" cy="196850"/>
            </a:xfrm>
            <a:custGeom>
              <a:avLst/>
              <a:gdLst>
                <a:gd name="connsiteX0" fmla="*/ 0 w 869950"/>
                <a:gd name="connsiteY0" fmla="*/ 0 h 196850"/>
                <a:gd name="connsiteX1" fmla="*/ 495300 w 869950"/>
                <a:gd name="connsiteY1" fmla="*/ 0 h 196850"/>
                <a:gd name="connsiteX2" fmla="*/ 606425 w 869950"/>
                <a:gd name="connsiteY2" fmla="*/ 107950 h 196850"/>
                <a:gd name="connsiteX3" fmla="*/ 704850 w 869950"/>
                <a:gd name="connsiteY3" fmla="*/ 3175 h 196850"/>
                <a:gd name="connsiteX4" fmla="*/ 869950 w 869950"/>
                <a:gd name="connsiteY4" fmla="*/ 3175 h 196850"/>
                <a:gd name="connsiteX5" fmla="*/ 869950 w 869950"/>
                <a:gd name="connsiteY5" fmla="*/ 196850 h 196850"/>
                <a:gd name="connsiteX6" fmla="*/ 0 w 869950"/>
                <a:gd name="connsiteY6" fmla="*/ 196850 h 196850"/>
                <a:gd name="connsiteX7" fmla="*/ 0 w 869950"/>
                <a:gd name="connsiteY7" fmla="*/ 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9950" h="196850">
                  <a:moveTo>
                    <a:pt x="0" y="0"/>
                  </a:moveTo>
                  <a:lnTo>
                    <a:pt x="495300" y="0"/>
                  </a:lnTo>
                  <a:lnTo>
                    <a:pt x="606425" y="107950"/>
                  </a:lnTo>
                  <a:lnTo>
                    <a:pt x="704850" y="3175"/>
                  </a:lnTo>
                  <a:lnTo>
                    <a:pt x="869950" y="3175"/>
                  </a:lnTo>
                  <a:lnTo>
                    <a:pt x="869950" y="196850"/>
                  </a:lnTo>
                  <a:lnTo>
                    <a:pt x="0" y="196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AAC">
                <a:alpha val="9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nl-NL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9" name="Rechthoek 8"/>
            <p:cNvSpPr/>
            <p:nvPr/>
          </p:nvSpPr>
          <p:spPr>
            <a:xfrm>
              <a:off x="1298575" y="1558926"/>
              <a:ext cx="3620558" cy="193676"/>
            </a:xfrm>
            <a:prstGeom prst="rect">
              <a:avLst/>
            </a:prstGeom>
            <a:solidFill>
              <a:srgbClr val="006AAC">
                <a:alpha val="9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nl-NL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10" name="Titel 1"/>
            <p:cNvSpPr txBox="1">
              <a:spLocks/>
            </p:cNvSpPr>
            <p:nvPr/>
          </p:nvSpPr>
          <p:spPr>
            <a:xfrm>
              <a:off x="428625" y="406401"/>
              <a:ext cx="4490508" cy="1112838"/>
            </a:xfrm>
            <a:prstGeom prst="rect">
              <a:avLst/>
            </a:prstGeom>
            <a:solidFill>
              <a:srgbClr val="0089CF">
                <a:alpha val="90000"/>
              </a:srgbClr>
            </a:solidFill>
          </p:spPr>
          <p:txBody>
            <a:bodyPr lIns="180000" tIns="108000" rIns="72000" anchor="ctr" anchorCtr="0">
              <a:noAutofit/>
            </a:bodyPr>
            <a:lstStyle>
              <a:lvl1pPr algn="l">
                <a:lnSpc>
                  <a:spcPts val="3300"/>
                </a:lnSpc>
                <a:defRPr cap="all"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457200" rtl="0" eaLnBrk="0" fontAlgn="base" latinLnBrk="0" hangingPunct="0">
                <a:lnSpc>
                  <a:spcPts val="3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3500" u="none" strike="noStrike" kern="1200" cap="all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cs typeface="Calibri"/>
                </a:rPr>
                <a:t>ENglish sUBtitle slide max two lines</a:t>
              </a:r>
              <a:endParaRPr kumimoji="0" lang="nl-NL" sz="350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1" name="Subtitel 2"/>
            <p:cNvSpPr txBox="1">
              <a:spLocks/>
            </p:cNvSpPr>
            <p:nvPr/>
          </p:nvSpPr>
          <p:spPr>
            <a:xfrm>
              <a:off x="428625" y="1752602"/>
              <a:ext cx="4490508" cy="1833108"/>
            </a:xfrm>
            <a:prstGeom prst="rect">
              <a:avLst/>
            </a:prstGeom>
            <a:solidFill>
              <a:srgbClr val="006AAC">
                <a:alpha val="90000"/>
              </a:srgbClr>
            </a:solidFill>
          </p:spPr>
          <p:txBody>
            <a:bodyPr vert="horz" wrap="square" lIns="180000" tIns="64800" rIns="72000" bIns="162000" anchor="t" anchorCtr="0">
              <a:spAutoFit/>
            </a:bodyPr>
            <a:lstStyle>
              <a:lvl1pPr marL="0" indent="0" algn="l">
                <a:lnSpc>
                  <a:spcPts val="2500"/>
                </a:lnSpc>
                <a:buNone/>
                <a:defRPr sz="2400" cap="all" baseline="0">
                  <a:solidFill>
                    <a:srgbClr val="FFFFFF"/>
                  </a:solidFill>
                  <a:latin typeface="Arial Narrow"/>
                  <a:cs typeface="Arial Narrow"/>
                </a:defRPr>
              </a:lvl1pPr>
              <a:lvl2pPr marL="4572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2pPr>
              <a:lvl3pPr marL="9144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3pPr>
              <a:lvl4pPr marL="13716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4pPr>
              <a:lvl5pPr marL="18288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5pPr>
              <a:lvl6pPr marL="22860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6pPr>
              <a:lvl7pPr marL="27432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7pPr>
              <a:lvl8pPr marL="32004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8pPr>
              <a:lvl9pPr marL="36576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lvl="0" eaLnBrk="0" hangingPunct="0">
                <a:spcBef>
                  <a:spcPts val="0"/>
                </a:spcBef>
                <a:defRPr/>
              </a:pPr>
              <a:r>
                <a:rPr lang="en-US">
                  <a:latin typeface="Calibri"/>
                  <a:cs typeface="Calibri"/>
                </a:rPr>
                <a:t>Duplicate this slide if you want to </a:t>
              </a:r>
              <a:r>
                <a:rPr lang="en-US" smtClean="0">
                  <a:latin typeface="Calibri"/>
                  <a:cs typeface="Calibri"/>
                </a:rPr>
                <a:t>use this layout more </a:t>
              </a:r>
              <a:r>
                <a:rPr lang="en-US">
                  <a:latin typeface="Calibri"/>
                  <a:cs typeface="Calibri"/>
                </a:rPr>
                <a:t>often </a:t>
              </a:r>
              <a:r>
                <a:rPr lang="en-US" smtClean="0">
                  <a:latin typeface="Calibri"/>
                  <a:cs typeface="Calibri"/>
                </a:rPr>
                <a:t>during the </a:t>
              </a:r>
              <a:r>
                <a:rPr lang="en-US">
                  <a:latin typeface="Calibri"/>
                  <a:cs typeface="Calibri"/>
                </a:rPr>
                <a:t>presentation. The image can be changed</a:t>
              </a:r>
              <a:r>
                <a:rPr kumimoji="0" lang="nl-NL" sz="2400" b="0" i="0" u="none" strike="noStrike" kern="1200" cap="all" spc="0" normalizeH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Calibri"/>
                </a:rPr>
                <a:t>.</a:t>
              </a:r>
              <a:endParaRPr kumimoji="0" lang="nl-NL" sz="2400" b="0" i="0" u="none" strike="noStrike" kern="1200" cap="all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</p:grpSp>
      <p:sp>
        <p:nvSpPr>
          <p:cNvPr id="16" name="Slide Number Placeholder 3"/>
          <p:cNvSpPr txBox="1">
            <a:spLocks/>
          </p:cNvSpPr>
          <p:nvPr/>
        </p:nvSpPr>
        <p:spPr bwMode="auto">
          <a:xfrm>
            <a:off x="2" y="6453602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6535939-1A7B-AE4D-A0E3-E82652A3CA2F}" type="slidenum">
              <a:rPr lang="nl-NL" sz="1200" smtClean="0">
                <a:solidFill>
                  <a:srgbClr val="FFFFFF"/>
                </a:solidFill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34</a:t>
            </a:fld>
            <a:endParaRPr lang="nl-NL" sz="1200" dirty="0">
              <a:solidFill>
                <a:srgbClr val="FFFFFF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528" y="5215559"/>
            <a:ext cx="2159187" cy="118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ijdelijke aanduiding voor afbeelding 1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</p:spPr>
      </p:pic>
      <p:grpSp>
        <p:nvGrpSpPr>
          <p:cNvPr id="15" name="Groeperen 19"/>
          <p:cNvGrpSpPr>
            <a:grpSpLocks/>
          </p:cNvGrpSpPr>
          <p:nvPr/>
        </p:nvGrpSpPr>
        <p:grpSpPr bwMode="auto">
          <a:xfrm>
            <a:off x="2" y="6415088"/>
            <a:ext cx="5364163" cy="442912"/>
            <a:chOff x="0" y="6414797"/>
            <a:chExt cx="5364163" cy="443204"/>
          </a:xfrm>
        </p:grpSpPr>
        <p:sp>
          <p:nvSpPr>
            <p:cNvPr id="16" name="Slide Number Placeholder 3"/>
            <p:cNvSpPr txBox="1">
              <a:spLocks/>
            </p:cNvSpPr>
            <p:nvPr/>
          </p:nvSpPr>
          <p:spPr bwMode="auto">
            <a:xfrm>
              <a:off x="0" y="6453336"/>
              <a:ext cx="611188" cy="404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27146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fld id="{B6535939-1A7B-AE4D-A0E3-E82652A3CA2F}" type="slidenum">
                <a:rPr lang="nl-NL" sz="1200" smtClean="0">
                  <a:solidFill>
                    <a:srgbClr val="FFFFFF"/>
                  </a:solidFill>
                  <a:latin typeface="Calibri" charset="0"/>
                  <a:cs typeface="Calibri" charset="0"/>
                </a:rPr>
                <a:pPr eaLnBrk="1" hangingPunct="1">
                  <a:spcBef>
                    <a:spcPct val="20000"/>
                  </a:spcBef>
                </a:pPr>
                <a:t>35</a:t>
              </a:fld>
              <a:endParaRPr lang="nl-NL" sz="1200" dirty="0">
                <a:solidFill>
                  <a:srgbClr val="FFFFFF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17" name="Footer Placeholder 2"/>
            <p:cNvSpPr txBox="1">
              <a:spLocks/>
            </p:cNvSpPr>
            <p:nvPr/>
          </p:nvSpPr>
          <p:spPr bwMode="auto">
            <a:xfrm>
              <a:off x="611188" y="6414797"/>
              <a:ext cx="4752975" cy="443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endParaRPr lang="nl-NL" sz="1200" dirty="0">
                <a:solidFill>
                  <a:schemeClr val="bg1"/>
                </a:solidFill>
                <a:latin typeface="Calibri" charset="0"/>
                <a:cs typeface="Calibri" charset="0"/>
              </a:endParaRPr>
            </a:p>
          </p:txBody>
        </p:sp>
      </p:grpSp>
      <p:sp>
        <p:nvSpPr>
          <p:cNvPr id="38" name="Vrije vorm 5"/>
          <p:cNvSpPr/>
          <p:nvPr/>
        </p:nvSpPr>
        <p:spPr>
          <a:xfrm>
            <a:off x="936625" y="1517651"/>
            <a:ext cx="196850" cy="98425"/>
          </a:xfrm>
          <a:custGeom>
            <a:avLst/>
            <a:gdLst>
              <a:gd name="connsiteX0" fmla="*/ 0 w 196850"/>
              <a:gd name="connsiteY0" fmla="*/ 3175 h 98425"/>
              <a:gd name="connsiteX1" fmla="*/ 95250 w 196850"/>
              <a:gd name="connsiteY1" fmla="*/ 98425 h 98425"/>
              <a:gd name="connsiteX2" fmla="*/ 196850 w 196850"/>
              <a:gd name="connsiteY2" fmla="*/ 0 h 98425"/>
              <a:gd name="connsiteX3" fmla="*/ 0 w 196850"/>
              <a:gd name="connsiteY3" fmla="*/ 3175 h 9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" h="98425">
                <a:moveTo>
                  <a:pt x="0" y="3175"/>
                </a:moveTo>
                <a:lnTo>
                  <a:pt x="95250" y="98425"/>
                </a:lnTo>
                <a:lnTo>
                  <a:pt x="19685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007C73">
              <a:alpha val="8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28625" y="406401"/>
            <a:ext cx="4490508" cy="3206432"/>
            <a:chOff x="428625" y="406401"/>
            <a:chExt cx="4490508" cy="3206432"/>
          </a:xfrm>
        </p:grpSpPr>
        <p:sp>
          <p:nvSpPr>
            <p:cNvPr id="40" name="Vrije vorm 7"/>
            <p:cNvSpPr/>
            <p:nvPr/>
          </p:nvSpPr>
          <p:spPr>
            <a:xfrm>
              <a:off x="428625" y="1555751"/>
              <a:ext cx="869950" cy="196850"/>
            </a:xfrm>
            <a:custGeom>
              <a:avLst/>
              <a:gdLst>
                <a:gd name="connsiteX0" fmla="*/ 0 w 869950"/>
                <a:gd name="connsiteY0" fmla="*/ 0 h 196850"/>
                <a:gd name="connsiteX1" fmla="*/ 495300 w 869950"/>
                <a:gd name="connsiteY1" fmla="*/ 0 h 196850"/>
                <a:gd name="connsiteX2" fmla="*/ 606425 w 869950"/>
                <a:gd name="connsiteY2" fmla="*/ 107950 h 196850"/>
                <a:gd name="connsiteX3" fmla="*/ 704850 w 869950"/>
                <a:gd name="connsiteY3" fmla="*/ 3175 h 196850"/>
                <a:gd name="connsiteX4" fmla="*/ 869950 w 869950"/>
                <a:gd name="connsiteY4" fmla="*/ 3175 h 196850"/>
                <a:gd name="connsiteX5" fmla="*/ 869950 w 869950"/>
                <a:gd name="connsiteY5" fmla="*/ 196850 h 196850"/>
                <a:gd name="connsiteX6" fmla="*/ 0 w 869950"/>
                <a:gd name="connsiteY6" fmla="*/ 196850 h 196850"/>
                <a:gd name="connsiteX7" fmla="*/ 0 w 869950"/>
                <a:gd name="connsiteY7" fmla="*/ 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9950" h="196850">
                  <a:moveTo>
                    <a:pt x="0" y="0"/>
                  </a:moveTo>
                  <a:lnTo>
                    <a:pt x="495300" y="0"/>
                  </a:lnTo>
                  <a:lnTo>
                    <a:pt x="606425" y="107950"/>
                  </a:lnTo>
                  <a:lnTo>
                    <a:pt x="704850" y="3175"/>
                  </a:lnTo>
                  <a:lnTo>
                    <a:pt x="869950" y="3175"/>
                  </a:lnTo>
                  <a:lnTo>
                    <a:pt x="869950" y="196850"/>
                  </a:lnTo>
                  <a:lnTo>
                    <a:pt x="0" y="196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42">
                <a:alpha val="89804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nl-NL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41" name="Rechthoek 8"/>
            <p:cNvSpPr/>
            <p:nvPr/>
          </p:nvSpPr>
          <p:spPr>
            <a:xfrm>
              <a:off x="1298575" y="1558926"/>
              <a:ext cx="3620558" cy="193676"/>
            </a:xfrm>
            <a:prstGeom prst="rect">
              <a:avLst/>
            </a:prstGeom>
            <a:solidFill>
              <a:srgbClr val="59AC42">
                <a:alpha val="89804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nl-NL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42" name="Titel 1"/>
            <p:cNvSpPr txBox="1">
              <a:spLocks/>
            </p:cNvSpPr>
            <p:nvPr/>
          </p:nvSpPr>
          <p:spPr>
            <a:xfrm>
              <a:off x="428625" y="406401"/>
              <a:ext cx="4490508" cy="1112838"/>
            </a:xfrm>
            <a:prstGeom prst="rect">
              <a:avLst/>
            </a:prstGeom>
            <a:solidFill>
              <a:srgbClr val="007C73">
                <a:alpha val="80000"/>
              </a:srgbClr>
            </a:solidFill>
          </p:spPr>
          <p:txBody>
            <a:bodyPr lIns="180000" tIns="108000" rIns="72000" anchor="ctr" anchorCtr="0">
              <a:noAutofit/>
            </a:bodyPr>
            <a:lstStyle>
              <a:lvl1pPr algn="l">
                <a:lnSpc>
                  <a:spcPts val="3300"/>
                </a:lnSpc>
                <a:defRPr cap="all"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457200" rtl="0" eaLnBrk="0" fontAlgn="base" latinLnBrk="0" hangingPunct="0">
                <a:lnSpc>
                  <a:spcPts val="3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3500" u="none" strike="noStrike" kern="1200" cap="all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cs typeface="Calibri"/>
                </a:rPr>
                <a:t>EN subtitle slide </a:t>
              </a:r>
              <a:endParaRPr kumimoji="0" lang="nl-NL" sz="350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Calibri"/>
              </a:endParaRPr>
            </a:p>
            <a:p>
              <a:pPr marL="0" marR="0" lvl="0" indent="0" algn="l" defTabSz="457200" rtl="0" eaLnBrk="0" fontAlgn="base" latinLnBrk="0" hangingPunct="0">
                <a:lnSpc>
                  <a:spcPts val="3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3500" u="none" strike="noStrike" kern="1200" cap="all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cs typeface="Calibri"/>
                </a:rPr>
                <a:t>FEW max 2 lines</a:t>
              </a:r>
              <a:endParaRPr kumimoji="0" lang="nl-NL" sz="350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43" name="Subtitel 2"/>
            <p:cNvSpPr txBox="1">
              <a:spLocks/>
            </p:cNvSpPr>
            <p:nvPr/>
          </p:nvSpPr>
          <p:spPr>
            <a:xfrm>
              <a:off x="428625" y="1752602"/>
              <a:ext cx="4490508" cy="1860231"/>
            </a:xfrm>
            <a:prstGeom prst="rect">
              <a:avLst/>
            </a:prstGeom>
            <a:solidFill>
              <a:srgbClr val="59AC42">
                <a:alpha val="89804"/>
              </a:srgbClr>
            </a:solidFill>
          </p:spPr>
          <p:txBody>
            <a:bodyPr vert="horz" wrap="square" lIns="180000" tIns="64800" rIns="72000" bIns="162000" anchor="t" anchorCtr="0">
              <a:spAutoFit/>
            </a:bodyPr>
            <a:lstStyle>
              <a:lvl1pPr marL="0" indent="0" algn="l">
                <a:lnSpc>
                  <a:spcPts val="2500"/>
                </a:lnSpc>
                <a:buNone/>
                <a:defRPr sz="2400" cap="all" baseline="0">
                  <a:solidFill>
                    <a:srgbClr val="FFFFFF"/>
                  </a:solidFill>
                  <a:latin typeface="Arial Narrow"/>
                  <a:cs typeface="Arial Narrow"/>
                </a:defRPr>
              </a:lvl1pPr>
              <a:lvl2pPr marL="4572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2pPr>
              <a:lvl3pPr marL="9144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3pPr>
              <a:lvl4pPr marL="13716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4pPr>
              <a:lvl5pPr marL="18288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5pPr>
              <a:lvl6pPr marL="22860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6pPr>
              <a:lvl7pPr marL="27432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7pPr>
              <a:lvl8pPr marL="32004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8pPr>
              <a:lvl9pPr marL="36576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lvl="0" eaLnBrk="0" hangingPunct="0">
                <a:spcBef>
                  <a:spcPts val="0"/>
                </a:spcBef>
                <a:defRPr/>
              </a:pPr>
              <a:r>
                <a:rPr lang="en-US">
                  <a:latin typeface="Calibri"/>
                  <a:cs typeface="Calibri"/>
                </a:rPr>
                <a:t>Duplicate this slide if you want to </a:t>
              </a:r>
              <a:r>
                <a:rPr lang="en-US" smtClean="0">
                  <a:latin typeface="Calibri"/>
                  <a:cs typeface="Calibri"/>
                </a:rPr>
                <a:t>use this layout more </a:t>
              </a:r>
              <a:r>
                <a:rPr lang="en-US">
                  <a:latin typeface="Calibri"/>
                  <a:cs typeface="Calibri"/>
                </a:rPr>
                <a:t>often during the presentation. The image can be changed</a:t>
              </a:r>
              <a:r>
                <a:rPr lang="nl-NL" sz="3200">
                  <a:latin typeface="Calibri"/>
                  <a:cs typeface="Calibri"/>
                </a:rPr>
                <a:t>.</a:t>
              </a:r>
              <a:endParaRPr lang="nl-NL" sz="3200" dirty="0">
                <a:latin typeface="Calibri"/>
                <a:cs typeface="Calibri"/>
              </a:endParaRPr>
            </a:p>
          </p:txBody>
        </p:sp>
      </p:grpSp>
      <p:pic>
        <p:nvPicPr>
          <p:cNvPr id="26" name="Tijdelijke aanduiding voor afbeelding 1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915" y="5977353"/>
            <a:ext cx="3248025" cy="611946"/>
          </a:xfrm>
        </p:spPr>
      </p:pic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ijdelijke aanduiding voor afbeelding 1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</p:spPr>
      </p:pic>
      <p:grpSp>
        <p:nvGrpSpPr>
          <p:cNvPr id="15" name="Groeperen 19"/>
          <p:cNvGrpSpPr>
            <a:grpSpLocks/>
          </p:cNvGrpSpPr>
          <p:nvPr/>
        </p:nvGrpSpPr>
        <p:grpSpPr bwMode="auto">
          <a:xfrm>
            <a:off x="2" y="6415088"/>
            <a:ext cx="5364163" cy="442912"/>
            <a:chOff x="0" y="6414797"/>
            <a:chExt cx="5364163" cy="443204"/>
          </a:xfrm>
        </p:grpSpPr>
        <p:sp>
          <p:nvSpPr>
            <p:cNvPr id="16" name="Slide Number Placeholder 3"/>
            <p:cNvSpPr txBox="1">
              <a:spLocks/>
            </p:cNvSpPr>
            <p:nvPr/>
          </p:nvSpPr>
          <p:spPr bwMode="auto">
            <a:xfrm>
              <a:off x="0" y="6453336"/>
              <a:ext cx="611188" cy="404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27146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fld id="{B6535939-1A7B-AE4D-A0E3-E82652A3CA2F}" type="slidenum">
                <a:rPr lang="nl-NL" sz="1200" smtClean="0">
                  <a:solidFill>
                    <a:srgbClr val="FFFFFF"/>
                  </a:solidFill>
                  <a:latin typeface="Calibri" charset="0"/>
                  <a:cs typeface="Calibri" charset="0"/>
                </a:rPr>
                <a:pPr eaLnBrk="1" hangingPunct="1">
                  <a:spcBef>
                    <a:spcPct val="20000"/>
                  </a:spcBef>
                </a:pPr>
                <a:t>36</a:t>
              </a:fld>
              <a:endParaRPr lang="nl-NL" sz="1200" dirty="0">
                <a:solidFill>
                  <a:srgbClr val="FFFFFF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17" name="Footer Placeholder 2"/>
            <p:cNvSpPr txBox="1">
              <a:spLocks/>
            </p:cNvSpPr>
            <p:nvPr/>
          </p:nvSpPr>
          <p:spPr bwMode="auto">
            <a:xfrm>
              <a:off x="611188" y="6414797"/>
              <a:ext cx="4752975" cy="443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endParaRPr lang="nl-NL" sz="1200" dirty="0">
                <a:solidFill>
                  <a:schemeClr val="bg1"/>
                </a:solidFill>
                <a:latin typeface="Calibri" charset="0"/>
                <a:cs typeface="Calibri" charset="0"/>
              </a:endParaRPr>
            </a:p>
          </p:txBody>
        </p:sp>
      </p:grpSp>
      <p:sp>
        <p:nvSpPr>
          <p:cNvPr id="38" name="Vrije vorm 5"/>
          <p:cNvSpPr/>
          <p:nvPr/>
        </p:nvSpPr>
        <p:spPr>
          <a:xfrm>
            <a:off x="936625" y="1517651"/>
            <a:ext cx="196850" cy="98425"/>
          </a:xfrm>
          <a:custGeom>
            <a:avLst/>
            <a:gdLst>
              <a:gd name="connsiteX0" fmla="*/ 0 w 196850"/>
              <a:gd name="connsiteY0" fmla="*/ 3175 h 98425"/>
              <a:gd name="connsiteX1" fmla="*/ 95250 w 196850"/>
              <a:gd name="connsiteY1" fmla="*/ 98425 h 98425"/>
              <a:gd name="connsiteX2" fmla="*/ 196850 w 196850"/>
              <a:gd name="connsiteY2" fmla="*/ 0 h 98425"/>
              <a:gd name="connsiteX3" fmla="*/ 0 w 196850"/>
              <a:gd name="connsiteY3" fmla="*/ 3175 h 9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" h="98425">
                <a:moveTo>
                  <a:pt x="0" y="3175"/>
                </a:moveTo>
                <a:lnTo>
                  <a:pt x="95250" y="98425"/>
                </a:lnTo>
                <a:lnTo>
                  <a:pt x="19685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007C73">
              <a:alpha val="8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28625" y="406401"/>
            <a:ext cx="4490508" cy="3206432"/>
            <a:chOff x="428625" y="406401"/>
            <a:chExt cx="4490508" cy="3206432"/>
          </a:xfrm>
        </p:grpSpPr>
        <p:sp>
          <p:nvSpPr>
            <p:cNvPr id="40" name="Vrije vorm 7"/>
            <p:cNvSpPr/>
            <p:nvPr/>
          </p:nvSpPr>
          <p:spPr>
            <a:xfrm>
              <a:off x="428625" y="1555751"/>
              <a:ext cx="869950" cy="196850"/>
            </a:xfrm>
            <a:custGeom>
              <a:avLst/>
              <a:gdLst>
                <a:gd name="connsiteX0" fmla="*/ 0 w 869950"/>
                <a:gd name="connsiteY0" fmla="*/ 0 h 196850"/>
                <a:gd name="connsiteX1" fmla="*/ 495300 w 869950"/>
                <a:gd name="connsiteY1" fmla="*/ 0 h 196850"/>
                <a:gd name="connsiteX2" fmla="*/ 606425 w 869950"/>
                <a:gd name="connsiteY2" fmla="*/ 107950 h 196850"/>
                <a:gd name="connsiteX3" fmla="*/ 704850 w 869950"/>
                <a:gd name="connsiteY3" fmla="*/ 3175 h 196850"/>
                <a:gd name="connsiteX4" fmla="*/ 869950 w 869950"/>
                <a:gd name="connsiteY4" fmla="*/ 3175 h 196850"/>
                <a:gd name="connsiteX5" fmla="*/ 869950 w 869950"/>
                <a:gd name="connsiteY5" fmla="*/ 196850 h 196850"/>
                <a:gd name="connsiteX6" fmla="*/ 0 w 869950"/>
                <a:gd name="connsiteY6" fmla="*/ 196850 h 196850"/>
                <a:gd name="connsiteX7" fmla="*/ 0 w 869950"/>
                <a:gd name="connsiteY7" fmla="*/ 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9950" h="196850">
                  <a:moveTo>
                    <a:pt x="0" y="0"/>
                  </a:moveTo>
                  <a:lnTo>
                    <a:pt x="495300" y="0"/>
                  </a:lnTo>
                  <a:lnTo>
                    <a:pt x="606425" y="107950"/>
                  </a:lnTo>
                  <a:lnTo>
                    <a:pt x="704850" y="3175"/>
                  </a:lnTo>
                  <a:lnTo>
                    <a:pt x="869950" y="3175"/>
                  </a:lnTo>
                  <a:lnTo>
                    <a:pt x="869950" y="196850"/>
                  </a:lnTo>
                  <a:lnTo>
                    <a:pt x="0" y="196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42">
                <a:alpha val="89804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nl-NL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41" name="Rechthoek 8"/>
            <p:cNvSpPr/>
            <p:nvPr/>
          </p:nvSpPr>
          <p:spPr>
            <a:xfrm>
              <a:off x="1298575" y="1558926"/>
              <a:ext cx="3620558" cy="193676"/>
            </a:xfrm>
            <a:prstGeom prst="rect">
              <a:avLst/>
            </a:prstGeom>
            <a:solidFill>
              <a:srgbClr val="59AC42">
                <a:alpha val="89804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nl-NL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42" name="Titel 1"/>
            <p:cNvSpPr txBox="1">
              <a:spLocks/>
            </p:cNvSpPr>
            <p:nvPr/>
          </p:nvSpPr>
          <p:spPr>
            <a:xfrm>
              <a:off x="428625" y="406401"/>
              <a:ext cx="4490508" cy="1112838"/>
            </a:xfrm>
            <a:prstGeom prst="rect">
              <a:avLst/>
            </a:prstGeom>
            <a:solidFill>
              <a:srgbClr val="007C73">
                <a:alpha val="80000"/>
              </a:srgbClr>
            </a:solidFill>
          </p:spPr>
          <p:txBody>
            <a:bodyPr lIns="180000" tIns="108000" rIns="72000" anchor="ctr" anchorCtr="0">
              <a:noAutofit/>
            </a:bodyPr>
            <a:lstStyle>
              <a:lvl1pPr algn="l">
                <a:lnSpc>
                  <a:spcPts val="3300"/>
                </a:lnSpc>
                <a:defRPr cap="all">
                  <a:solidFill>
                    <a:schemeClr val="bg1"/>
                  </a:solidFill>
                </a:defRPr>
              </a:lvl1pPr>
            </a:lstStyle>
            <a:p>
              <a:pPr lvl="0" eaLnBrk="0" hangingPunct="0">
                <a:lnSpc>
                  <a:spcPts val="3400"/>
                </a:lnSpc>
                <a:defRPr/>
              </a:pPr>
              <a:r>
                <a:rPr lang="en-US" sz="3500" smtClean="0">
                  <a:latin typeface="Calibri"/>
                  <a:cs typeface="Calibri"/>
                </a:rPr>
                <a:t>EN subtitle </a:t>
              </a:r>
              <a:r>
                <a:rPr lang="en-US" sz="3500" dirty="0" err="1" smtClean="0">
                  <a:latin typeface="Calibri"/>
                  <a:cs typeface="Calibri"/>
                </a:rPr>
                <a:t>fEW</a:t>
              </a:r>
              <a:r>
                <a:rPr lang="en-US" sz="3500" dirty="0" smtClean="0">
                  <a:latin typeface="Calibri"/>
                  <a:cs typeface="Calibri"/>
                </a:rPr>
                <a:t>/ FALW </a:t>
              </a:r>
              <a:r>
                <a:rPr lang="en-US" sz="3500" dirty="0">
                  <a:latin typeface="Calibri"/>
                  <a:cs typeface="Calibri"/>
                </a:rPr>
                <a:t>Max 2 lines</a:t>
              </a:r>
            </a:p>
          </p:txBody>
        </p:sp>
        <p:sp>
          <p:nvSpPr>
            <p:cNvPr id="43" name="Subtitel 2"/>
            <p:cNvSpPr txBox="1">
              <a:spLocks/>
            </p:cNvSpPr>
            <p:nvPr/>
          </p:nvSpPr>
          <p:spPr>
            <a:xfrm>
              <a:off x="428625" y="1752602"/>
              <a:ext cx="4490508" cy="1860231"/>
            </a:xfrm>
            <a:prstGeom prst="rect">
              <a:avLst/>
            </a:prstGeom>
            <a:solidFill>
              <a:srgbClr val="59AC42">
                <a:alpha val="89804"/>
              </a:srgbClr>
            </a:solidFill>
          </p:spPr>
          <p:txBody>
            <a:bodyPr vert="horz" wrap="square" lIns="180000" tIns="64800" rIns="72000" bIns="162000" anchor="t" anchorCtr="0">
              <a:spAutoFit/>
            </a:bodyPr>
            <a:lstStyle>
              <a:lvl1pPr marL="0" indent="0" algn="l">
                <a:lnSpc>
                  <a:spcPts val="2500"/>
                </a:lnSpc>
                <a:buNone/>
                <a:defRPr sz="2400" cap="all" baseline="0">
                  <a:solidFill>
                    <a:srgbClr val="FFFFFF"/>
                  </a:solidFill>
                  <a:latin typeface="Arial Narrow"/>
                  <a:cs typeface="Arial Narrow"/>
                </a:defRPr>
              </a:lvl1pPr>
              <a:lvl2pPr marL="4572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2pPr>
              <a:lvl3pPr marL="9144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3pPr>
              <a:lvl4pPr marL="13716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4pPr>
              <a:lvl5pPr marL="18288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5pPr>
              <a:lvl6pPr marL="22860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6pPr>
              <a:lvl7pPr marL="27432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7pPr>
              <a:lvl8pPr marL="32004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8pPr>
              <a:lvl9pPr marL="36576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lvl="0" eaLnBrk="0" hangingPunct="0">
                <a:spcBef>
                  <a:spcPts val="0"/>
                </a:spcBef>
                <a:defRPr/>
              </a:pPr>
              <a:r>
                <a:rPr lang="en-US">
                  <a:latin typeface="Calibri"/>
                  <a:cs typeface="Calibri"/>
                </a:rPr>
                <a:t>Duplicate this slide if you want to </a:t>
              </a:r>
              <a:r>
                <a:rPr lang="en-US" smtClean="0">
                  <a:latin typeface="Calibri"/>
                  <a:cs typeface="Calibri"/>
                </a:rPr>
                <a:t>use this layout more </a:t>
              </a:r>
              <a:r>
                <a:rPr lang="en-US">
                  <a:latin typeface="Calibri"/>
                  <a:cs typeface="Calibri"/>
                </a:rPr>
                <a:t>often during the presentation. The image can be changed</a:t>
              </a:r>
              <a:r>
                <a:rPr lang="nl-NL" sz="3200">
                  <a:latin typeface="Calibri"/>
                  <a:cs typeface="Calibri"/>
                </a:rPr>
                <a:t>.</a:t>
              </a:r>
              <a:endParaRPr lang="nl-NL" sz="3200" dirty="0">
                <a:latin typeface="Calibri"/>
                <a:cs typeface="Calibri"/>
              </a:endParaRPr>
            </a:p>
          </p:txBody>
        </p:sp>
      </p:grpSp>
      <p:pic>
        <p:nvPicPr>
          <p:cNvPr id="14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81" y="5963680"/>
            <a:ext cx="4518956" cy="62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ijdelijke aanduiding voor afbeelding 1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</p:spPr>
      </p:pic>
      <p:grpSp>
        <p:nvGrpSpPr>
          <p:cNvPr id="15" name="Groeperen 19"/>
          <p:cNvGrpSpPr>
            <a:grpSpLocks/>
          </p:cNvGrpSpPr>
          <p:nvPr/>
        </p:nvGrpSpPr>
        <p:grpSpPr bwMode="auto">
          <a:xfrm>
            <a:off x="2" y="6415088"/>
            <a:ext cx="5364163" cy="442912"/>
            <a:chOff x="0" y="6414797"/>
            <a:chExt cx="5364163" cy="443204"/>
          </a:xfrm>
        </p:grpSpPr>
        <p:sp>
          <p:nvSpPr>
            <p:cNvPr id="16" name="Slide Number Placeholder 3"/>
            <p:cNvSpPr txBox="1">
              <a:spLocks/>
            </p:cNvSpPr>
            <p:nvPr/>
          </p:nvSpPr>
          <p:spPr bwMode="auto">
            <a:xfrm>
              <a:off x="0" y="6453336"/>
              <a:ext cx="611188" cy="404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27146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fld id="{B6535939-1A7B-AE4D-A0E3-E82652A3CA2F}" type="slidenum">
                <a:rPr lang="nl-NL" sz="1200" smtClean="0">
                  <a:solidFill>
                    <a:srgbClr val="FFFFFF"/>
                  </a:solidFill>
                  <a:latin typeface="Calibri" charset="0"/>
                  <a:cs typeface="Calibri" charset="0"/>
                </a:rPr>
                <a:pPr eaLnBrk="1" hangingPunct="1">
                  <a:spcBef>
                    <a:spcPct val="20000"/>
                  </a:spcBef>
                </a:pPr>
                <a:t>37</a:t>
              </a:fld>
              <a:endParaRPr lang="nl-NL" sz="1200" dirty="0">
                <a:solidFill>
                  <a:srgbClr val="FFFFFF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17" name="Footer Placeholder 2"/>
            <p:cNvSpPr txBox="1">
              <a:spLocks/>
            </p:cNvSpPr>
            <p:nvPr/>
          </p:nvSpPr>
          <p:spPr bwMode="auto">
            <a:xfrm>
              <a:off x="611188" y="6414797"/>
              <a:ext cx="4752975" cy="443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endParaRPr lang="nl-NL" sz="1200" dirty="0">
                <a:solidFill>
                  <a:schemeClr val="bg1"/>
                </a:solidFill>
                <a:latin typeface="Calibri" charset="0"/>
                <a:cs typeface="Calibri" charset="0"/>
              </a:endParaRPr>
            </a:p>
          </p:txBody>
        </p:sp>
      </p:grpSp>
      <p:sp>
        <p:nvSpPr>
          <p:cNvPr id="38" name="Vrije vorm 5"/>
          <p:cNvSpPr/>
          <p:nvPr/>
        </p:nvSpPr>
        <p:spPr>
          <a:xfrm>
            <a:off x="936625" y="1517651"/>
            <a:ext cx="196850" cy="98425"/>
          </a:xfrm>
          <a:custGeom>
            <a:avLst/>
            <a:gdLst>
              <a:gd name="connsiteX0" fmla="*/ 0 w 196850"/>
              <a:gd name="connsiteY0" fmla="*/ 3175 h 98425"/>
              <a:gd name="connsiteX1" fmla="*/ 95250 w 196850"/>
              <a:gd name="connsiteY1" fmla="*/ 98425 h 98425"/>
              <a:gd name="connsiteX2" fmla="*/ 196850 w 196850"/>
              <a:gd name="connsiteY2" fmla="*/ 0 h 98425"/>
              <a:gd name="connsiteX3" fmla="*/ 0 w 196850"/>
              <a:gd name="connsiteY3" fmla="*/ 3175 h 9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" h="98425">
                <a:moveTo>
                  <a:pt x="0" y="3175"/>
                </a:moveTo>
                <a:lnTo>
                  <a:pt x="95250" y="98425"/>
                </a:lnTo>
                <a:lnTo>
                  <a:pt x="19685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59AC42">
              <a:alpha val="8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28625" y="406401"/>
            <a:ext cx="4490508" cy="3206432"/>
            <a:chOff x="428625" y="406401"/>
            <a:chExt cx="4490508" cy="3206432"/>
          </a:xfrm>
        </p:grpSpPr>
        <p:sp>
          <p:nvSpPr>
            <p:cNvPr id="40" name="Vrije vorm 7"/>
            <p:cNvSpPr/>
            <p:nvPr/>
          </p:nvSpPr>
          <p:spPr>
            <a:xfrm>
              <a:off x="428625" y="1555751"/>
              <a:ext cx="869950" cy="196850"/>
            </a:xfrm>
            <a:custGeom>
              <a:avLst/>
              <a:gdLst>
                <a:gd name="connsiteX0" fmla="*/ 0 w 869950"/>
                <a:gd name="connsiteY0" fmla="*/ 0 h 196850"/>
                <a:gd name="connsiteX1" fmla="*/ 495300 w 869950"/>
                <a:gd name="connsiteY1" fmla="*/ 0 h 196850"/>
                <a:gd name="connsiteX2" fmla="*/ 606425 w 869950"/>
                <a:gd name="connsiteY2" fmla="*/ 107950 h 196850"/>
                <a:gd name="connsiteX3" fmla="*/ 704850 w 869950"/>
                <a:gd name="connsiteY3" fmla="*/ 3175 h 196850"/>
                <a:gd name="connsiteX4" fmla="*/ 869950 w 869950"/>
                <a:gd name="connsiteY4" fmla="*/ 3175 h 196850"/>
                <a:gd name="connsiteX5" fmla="*/ 869950 w 869950"/>
                <a:gd name="connsiteY5" fmla="*/ 196850 h 196850"/>
                <a:gd name="connsiteX6" fmla="*/ 0 w 869950"/>
                <a:gd name="connsiteY6" fmla="*/ 196850 h 196850"/>
                <a:gd name="connsiteX7" fmla="*/ 0 w 869950"/>
                <a:gd name="connsiteY7" fmla="*/ 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9950" h="196850">
                  <a:moveTo>
                    <a:pt x="0" y="0"/>
                  </a:moveTo>
                  <a:lnTo>
                    <a:pt x="495300" y="0"/>
                  </a:lnTo>
                  <a:lnTo>
                    <a:pt x="606425" y="107950"/>
                  </a:lnTo>
                  <a:lnTo>
                    <a:pt x="704850" y="3175"/>
                  </a:lnTo>
                  <a:lnTo>
                    <a:pt x="869950" y="3175"/>
                  </a:lnTo>
                  <a:lnTo>
                    <a:pt x="869950" y="196850"/>
                  </a:lnTo>
                  <a:lnTo>
                    <a:pt x="0" y="196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C73">
                <a:alpha val="89804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nl-NL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41" name="Rechthoek 8"/>
            <p:cNvSpPr/>
            <p:nvPr/>
          </p:nvSpPr>
          <p:spPr>
            <a:xfrm>
              <a:off x="1298575" y="1558926"/>
              <a:ext cx="3620558" cy="193676"/>
            </a:xfrm>
            <a:prstGeom prst="rect">
              <a:avLst/>
            </a:prstGeom>
            <a:solidFill>
              <a:srgbClr val="007C73">
                <a:alpha val="89804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nl-NL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42" name="Titel 1"/>
            <p:cNvSpPr txBox="1">
              <a:spLocks/>
            </p:cNvSpPr>
            <p:nvPr/>
          </p:nvSpPr>
          <p:spPr>
            <a:xfrm>
              <a:off x="428625" y="406401"/>
              <a:ext cx="4490508" cy="1112838"/>
            </a:xfrm>
            <a:prstGeom prst="rect">
              <a:avLst/>
            </a:prstGeom>
            <a:solidFill>
              <a:srgbClr val="59AC42">
                <a:alpha val="80000"/>
              </a:srgbClr>
            </a:solidFill>
          </p:spPr>
          <p:txBody>
            <a:bodyPr lIns="180000" tIns="108000" rIns="72000" anchor="ctr" anchorCtr="0">
              <a:noAutofit/>
            </a:bodyPr>
            <a:lstStyle>
              <a:lvl1pPr algn="l">
                <a:lnSpc>
                  <a:spcPts val="3300"/>
                </a:lnSpc>
                <a:defRPr cap="all"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457200" rtl="0" eaLnBrk="0" fontAlgn="base" latinLnBrk="0" hangingPunct="0">
                <a:lnSpc>
                  <a:spcPts val="3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3500" u="none" strike="noStrike" kern="1200" cap="all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cs typeface="Calibri"/>
                </a:rPr>
                <a:t>EN subtitle slide</a:t>
              </a:r>
              <a:endParaRPr kumimoji="0" lang="nl-NL" sz="350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Calibri"/>
              </a:endParaRPr>
            </a:p>
            <a:p>
              <a:pPr marL="0" marR="0" lvl="0" indent="0" algn="l" defTabSz="457200" rtl="0" eaLnBrk="0" fontAlgn="base" latinLnBrk="0" hangingPunct="0">
                <a:lnSpc>
                  <a:spcPts val="3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3500" u="none" strike="noStrike" kern="1200" cap="all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cs typeface="Calibri"/>
                </a:rPr>
                <a:t>FALW max 2 lines</a:t>
              </a:r>
              <a:endParaRPr kumimoji="0" lang="nl-NL" sz="350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43" name="Subtitel 2"/>
            <p:cNvSpPr txBox="1">
              <a:spLocks/>
            </p:cNvSpPr>
            <p:nvPr/>
          </p:nvSpPr>
          <p:spPr>
            <a:xfrm>
              <a:off x="428625" y="1752602"/>
              <a:ext cx="4490508" cy="1860231"/>
            </a:xfrm>
            <a:prstGeom prst="rect">
              <a:avLst/>
            </a:prstGeom>
            <a:solidFill>
              <a:srgbClr val="007C73">
                <a:alpha val="89804"/>
              </a:srgbClr>
            </a:solidFill>
          </p:spPr>
          <p:txBody>
            <a:bodyPr vert="horz" wrap="square" lIns="180000" tIns="64800" rIns="72000" bIns="162000" anchor="t" anchorCtr="0">
              <a:spAutoFit/>
            </a:bodyPr>
            <a:lstStyle>
              <a:lvl1pPr marL="0" indent="0" algn="l">
                <a:lnSpc>
                  <a:spcPts val="2500"/>
                </a:lnSpc>
                <a:buNone/>
                <a:defRPr sz="2400" cap="all" baseline="0">
                  <a:solidFill>
                    <a:srgbClr val="FFFFFF"/>
                  </a:solidFill>
                  <a:latin typeface="Arial Narrow"/>
                  <a:cs typeface="Arial Narrow"/>
                </a:defRPr>
              </a:lvl1pPr>
              <a:lvl2pPr marL="4572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2pPr>
              <a:lvl3pPr marL="9144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3pPr>
              <a:lvl4pPr marL="13716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4pPr>
              <a:lvl5pPr marL="18288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5pPr>
              <a:lvl6pPr marL="22860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6pPr>
              <a:lvl7pPr marL="27432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7pPr>
              <a:lvl8pPr marL="32004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8pPr>
              <a:lvl9pPr marL="36576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lvl="0" eaLnBrk="0" hangingPunct="0">
                <a:spcBef>
                  <a:spcPts val="0"/>
                </a:spcBef>
                <a:defRPr/>
              </a:pPr>
              <a:r>
                <a:rPr lang="en-US">
                  <a:latin typeface="Calibri"/>
                  <a:cs typeface="Calibri"/>
                </a:rPr>
                <a:t>Duplicate this slide if you want to </a:t>
              </a:r>
              <a:r>
                <a:rPr lang="en-US" smtClean="0">
                  <a:latin typeface="Calibri"/>
                  <a:cs typeface="Calibri"/>
                </a:rPr>
                <a:t>use this layout more </a:t>
              </a:r>
              <a:r>
                <a:rPr lang="en-US">
                  <a:latin typeface="Calibri"/>
                  <a:cs typeface="Calibri"/>
                </a:rPr>
                <a:t>often during the presentation. The image can be changed</a:t>
              </a:r>
              <a:r>
                <a:rPr lang="nl-NL" sz="3200">
                  <a:latin typeface="Calibri"/>
                  <a:cs typeface="Calibri"/>
                </a:rPr>
                <a:t>.</a:t>
              </a:r>
              <a:endParaRPr lang="nl-NL" sz="3200" dirty="0">
                <a:latin typeface="Calibri"/>
                <a:cs typeface="Calibri"/>
              </a:endParaRPr>
            </a:p>
          </p:txBody>
        </p:sp>
      </p:grpSp>
      <p:pic>
        <p:nvPicPr>
          <p:cNvPr id="24" name="Tijdelijke aanduiding voor afbeelding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915" y="5977353"/>
            <a:ext cx="3248025" cy="611946"/>
          </a:xfrm>
        </p:spPr>
      </p:pic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Tekstvak 1"/>
          <p:cNvSpPr txBox="1"/>
          <p:nvPr/>
        </p:nvSpPr>
        <p:spPr>
          <a:xfrm>
            <a:off x="2340000" y="360000"/>
            <a:ext cx="46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mtClean="0">
                <a:solidFill>
                  <a:schemeClr val="bg1"/>
                </a:solidFill>
                <a:latin typeface="Calibri"/>
                <a:cs typeface="Calibri"/>
              </a:rPr>
              <a:t>Use </a:t>
            </a:r>
            <a:r>
              <a:rPr lang="nl-NL" dirty="0" err="1" smtClean="0">
                <a:solidFill>
                  <a:schemeClr val="bg1"/>
                </a:solidFill>
                <a:latin typeface="Calibri"/>
                <a:cs typeface="Calibri"/>
              </a:rPr>
              <a:t>this</a:t>
            </a:r>
            <a:r>
              <a:rPr lang="nl-NL" dirty="0" smtClean="0">
                <a:solidFill>
                  <a:schemeClr val="bg1"/>
                </a:solidFill>
                <a:latin typeface="Calibri"/>
                <a:cs typeface="Calibri"/>
              </a:rPr>
              <a:t> slide </a:t>
            </a:r>
            <a:r>
              <a:rPr lang="nl-NL" dirty="0" err="1" smtClean="0">
                <a:solidFill>
                  <a:schemeClr val="bg1"/>
                </a:solidFill>
                <a:latin typeface="Calibri"/>
                <a:cs typeface="Calibri"/>
              </a:rPr>
              <a:t>with</a:t>
            </a:r>
            <a:r>
              <a:rPr lang="nl-NL" dirty="0" smtClean="0">
                <a:solidFill>
                  <a:schemeClr val="bg1"/>
                </a:solidFill>
                <a:latin typeface="Calibri"/>
                <a:cs typeface="Calibri"/>
              </a:rPr>
              <a:t> black background </a:t>
            </a:r>
            <a:r>
              <a:rPr lang="nl-NL" dirty="0" err="1" smtClean="0">
                <a:solidFill>
                  <a:schemeClr val="bg1"/>
                </a:solidFill>
                <a:latin typeface="Calibri"/>
                <a:cs typeface="Calibri"/>
              </a:rPr>
              <a:t>for</a:t>
            </a:r>
            <a:r>
              <a:rPr lang="nl-NL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nl-NL" err="1" smtClean="0">
                <a:solidFill>
                  <a:schemeClr val="bg1"/>
                </a:solidFill>
                <a:latin typeface="Calibri"/>
                <a:cs typeface="Calibri"/>
              </a:rPr>
              <a:t>placing</a:t>
            </a:r>
            <a:r>
              <a:rPr lang="nl-NL" smtClean="0">
                <a:solidFill>
                  <a:schemeClr val="bg1"/>
                </a:solidFill>
                <a:latin typeface="Calibri"/>
                <a:cs typeface="Calibri"/>
              </a:rPr>
              <a:t> a video or image.</a:t>
            </a:r>
            <a:endParaRPr lang="nl-NL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endParaRPr lang="nl-NL" dirty="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nl-NL" dirty="0" err="1" smtClean="0">
                <a:solidFill>
                  <a:schemeClr val="bg1"/>
                </a:solidFill>
                <a:latin typeface="Calibri"/>
                <a:cs typeface="Calibri"/>
              </a:rPr>
              <a:t>Remove</a:t>
            </a:r>
            <a:r>
              <a:rPr lang="nl-NL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nl-NL" dirty="0" err="1" smtClean="0">
                <a:solidFill>
                  <a:schemeClr val="bg1"/>
                </a:solidFill>
                <a:latin typeface="Calibri"/>
                <a:cs typeface="Calibri"/>
              </a:rPr>
              <a:t>this</a:t>
            </a:r>
            <a:r>
              <a:rPr lang="nl-NL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nl-NL" err="1" smtClean="0">
                <a:solidFill>
                  <a:schemeClr val="bg1"/>
                </a:solidFill>
                <a:latin typeface="Calibri"/>
                <a:cs typeface="Calibri"/>
              </a:rPr>
              <a:t>text</a:t>
            </a:r>
            <a:r>
              <a:rPr lang="nl-NL" smtClean="0">
                <a:solidFill>
                  <a:schemeClr val="bg1"/>
                </a:solidFill>
                <a:latin typeface="Calibri"/>
                <a:cs typeface="Calibri"/>
              </a:rPr>
              <a:t> box. </a:t>
            </a:r>
            <a:endParaRPr lang="nl-NL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20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Tekstvak 5"/>
          <p:cNvSpPr txBox="1"/>
          <p:nvPr/>
        </p:nvSpPr>
        <p:spPr>
          <a:xfrm>
            <a:off x="2340000" y="360000"/>
            <a:ext cx="46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mtClean="0">
                <a:latin typeface="Calibri"/>
                <a:cs typeface="Calibri"/>
              </a:rPr>
              <a:t>Use </a:t>
            </a:r>
            <a:r>
              <a:rPr lang="nl-NL" dirty="0" err="1">
                <a:latin typeface="Calibri"/>
                <a:cs typeface="Calibri"/>
              </a:rPr>
              <a:t>this</a:t>
            </a:r>
            <a:r>
              <a:rPr lang="nl-NL" dirty="0">
                <a:latin typeface="Calibri"/>
                <a:cs typeface="Calibri"/>
              </a:rPr>
              <a:t> </a:t>
            </a:r>
            <a:r>
              <a:rPr lang="nl-NL" dirty="0" smtClean="0">
                <a:latin typeface="Calibri"/>
                <a:cs typeface="Calibri"/>
              </a:rPr>
              <a:t>slide </a:t>
            </a:r>
            <a:r>
              <a:rPr lang="nl-NL" dirty="0" err="1" smtClean="0">
                <a:latin typeface="Calibri"/>
                <a:cs typeface="Calibri"/>
              </a:rPr>
              <a:t>with</a:t>
            </a:r>
            <a:r>
              <a:rPr lang="nl-NL" dirty="0" smtClean="0">
                <a:latin typeface="Calibri"/>
                <a:cs typeface="Calibri"/>
              </a:rPr>
              <a:t> </a:t>
            </a:r>
            <a:r>
              <a:rPr lang="nl-NL" dirty="0" err="1" smtClean="0">
                <a:latin typeface="Calibri"/>
                <a:cs typeface="Calibri"/>
              </a:rPr>
              <a:t>white</a:t>
            </a:r>
            <a:r>
              <a:rPr lang="nl-NL" dirty="0" smtClean="0">
                <a:latin typeface="Calibri"/>
                <a:cs typeface="Calibri"/>
              </a:rPr>
              <a:t> background </a:t>
            </a:r>
            <a:r>
              <a:rPr lang="nl-NL" dirty="0" err="1">
                <a:latin typeface="Calibri"/>
                <a:cs typeface="Calibri"/>
              </a:rPr>
              <a:t>for</a:t>
            </a:r>
            <a:r>
              <a:rPr lang="nl-NL" dirty="0">
                <a:latin typeface="Calibri"/>
                <a:cs typeface="Calibri"/>
              </a:rPr>
              <a:t> </a:t>
            </a:r>
            <a:r>
              <a:rPr lang="nl-NL" err="1">
                <a:latin typeface="Calibri"/>
                <a:cs typeface="Calibri"/>
              </a:rPr>
              <a:t>placing</a:t>
            </a:r>
            <a:r>
              <a:rPr lang="nl-NL">
                <a:latin typeface="Calibri"/>
                <a:cs typeface="Calibri"/>
              </a:rPr>
              <a:t> </a:t>
            </a:r>
            <a:r>
              <a:rPr lang="nl-NL" smtClean="0">
                <a:latin typeface="Calibri"/>
                <a:cs typeface="Calibri"/>
              </a:rPr>
              <a:t>an image.</a:t>
            </a:r>
            <a:endParaRPr lang="nl-NL" dirty="0" smtClean="0">
              <a:latin typeface="Calibri"/>
              <a:cs typeface="Calibri"/>
            </a:endParaRPr>
          </a:p>
          <a:p>
            <a:endParaRPr lang="nl-NL" dirty="0">
              <a:latin typeface="Calibri"/>
              <a:cs typeface="Calibri"/>
            </a:endParaRPr>
          </a:p>
          <a:p>
            <a:r>
              <a:rPr lang="nl-NL" dirty="0" err="1" smtClean="0">
                <a:latin typeface="Calibri"/>
                <a:cs typeface="Calibri"/>
              </a:rPr>
              <a:t>Remove</a:t>
            </a:r>
            <a:r>
              <a:rPr lang="nl-NL" dirty="0" smtClean="0">
                <a:latin typeface="Calibri"/>
                <a:cs typeface="Calibri"/>
              </a:rPr>
              <a:t> </a:t>
            </a:r>
            <a:r>
              <a:rPr lang="nl-NL" err="1" smtClean="0">
                <a:latin typeface="Calibri"/>
                <a:cs typeface="Calibri"/>
              </a:rPr>
              <a:t>this</a:t>
            </a:r>
            <a:r>
              <a:rPr lang="nl-NL" smtClean="0">
                <a:latin typeface="Calibri"/>
                <a:cs typeface="Calibri"/>
              </a:rPr>
              <a:t> text box.</a:t>
            </a:r>
            <a:endParaRPr lang="nl-NL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0" y="1524000"/>
            <a:ext cx="3098800" cy="381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66" y="1524000"/>
            <a:ext cx="1812053" cy="1812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92" y="3682302"/>
            <a:ext cx="1270000" cy="19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23003" y="532561"/>
            <a:ext cx="529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5"/>
              </a:rPr>
              <a:t>http://</a:t>
            </a:r>
            <a:r>
              <a:rPr lang="en-US" sz="2400" dirty="0" err="1">
                <a:hlinkClick r:id="rId5"/>
              </a:rPr>
              <a:t>linkeddatabook.com</a:t>
            </a:r>
            <a:r>
              <a:rPr lang="en-US" sz="2400" dirty="0">
                <a:hlinkClick r:id="rId5"/>
              </a:rPr>
              <a:t>/editions/1.0/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032" y="1253331"/>
            <a:ext cx="3045936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684" y="1253331"/>
            <a:ext cx="1814007" cy="875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51" y="1253331"/>
            <a:ext cx="1523930" cy="15239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23003" y="532561"/>
            <a:ext cx="529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hlinkClick r:id="rId5"/>
              </a:rPr>
              <a:t>http://www.albertmeronyo.org/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ijdelijke aanduiding voor afbeelding 1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269"/>
            <a:ext cx="9144000" cy="5985462"/>
          </a:xfrm>
        </p:spPr>
      </p:pic>
      <p:sp>
        <p:nvSpPr>
          <p:cNvPr id="6" name="Vrije vorm 5"/>
          <p:cNvSpPr/>
          <p:nvPr/>
        </p:nvSpPr>
        <p:spPr>
          <a:xfrm>
            <a:off x="936625" y="1517651"/>
            <a:ext cx="196850" cy="98425"/>
          </a:xfrm>
          <a:custGeom>
            <a:avLst/>
            <a:gdLst>
              <a:gd name="connsiteX0" fmla="*/ 0 w 196850"/>
              <a:gd name="connsiteY0" fmla="*/ 3175 h 98425"/>
              <a:gd name="connsiteX1" fmla="*/ 95250 w 196850"/>
              <a:gd name="connsiteY1" fmla="*/ 98425 h 98425"/>
              <a:gd name="connsiteX2" fmla="*/ 196850 w 196850"/>
              <a:gd name="connsiteY2" fmla="*/ 0 h 98425"/>
              <a:gd name="connsiteX3" fmla="*/ 0 w 196850"/>
              <a:gd name="connsiteY3" fmla="*/ 3175 h 9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" h="98425">
                <a:moveTo>
                  <a:pt x="0" y="3175"/>
                </a:moveTo>
                <a:lnTo>
                  <a:pt x="95250" y="98425"/>
                </a:lnTo>
                <a:lnTo>
                  <a:pt x="19685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0080B9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28625" y="406401"/>
            <a:ext cx="4490508" cy="1895816"/>
            <a:chOff x="428625" y="406401"/>
            <a:chExt cx="4490508" cy="1895816"/>
          </a:xfrm>
        </p:grpSpPr>
        <p:sp>
          <p:nvSpPr>
            <p:cNvPr id="8" name="Vrije vorm 7"/>
            <p:cNvSpPr/>
            <p:nvPr/>
          </p:nvSpPr>
          <p:spPr>
            <a:xfrm>
              <a:off x="428625" y="1555751"/>
              <a:ext cx="869950" cy="196850"/>
            </a:xfrm>
            <a:custGeom>
              <a:avLst/>
              <a:gdLst>
                <a:gd name="connsiteX0" fmla="*/ 0 w 869950"/>
                <a:gd name="connsiteY0" fmla="*/ 0 h 196850"/>
                <a:gd name="connsiteX1" fmla="*/ 495300 w 869950"/>
                <a:gd name="connsiteY1" fmla="*/ 0 h 196850"/>
                <a:gd name="connsiteX2" fmla="*/ 606425 w 869950"/>
                <a:gd name="connsiteY2" fmla="*/ 107950 h 196850"/>
                <a:gd name="connsiteX3" fmla="*/ 704850 w 869950"/>
                <a:gd name="connsiteY3" fmla="*/ 3175 h 196850"/>
                <a:gd name="connsiteX4" fmla="*/ 869950 w 869950"/>
                <a:gd name="connsiteY4" fmla="*/ 3175 h 196850"/>
                <a:gd name="connsiteX5" fmla="*/ 869950 w 869950"/>
                <a:gd name="connsiteY5" fmla="*/ 196850 h 196850"/>
                <a:gd name="connsiteX6" fmla="*/ 0 w 869950"/>
                <a:gd name="connsiteY6" fmla="*/ 196850 h 196850"/>
                <a:gd name="connsiteX7" fmla="*/ 0 w 869950"/>
                <a:gd name="connsiteY7" fmla="*/ 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9950" h="196850">
                  <a:moveTo>
                    <a:pt x="0" y="0"/>
                  </a:moveTo>
                  <a:lnTo>
                    <a:pt x="495300" y="0"/>
                  </a:lnTo>
                  <a:lnTo>
                    <a:pt x="606425" y="107950"/>
                  </a:lnTo>
                  <a:lnTo>
                    <a:pt x="704850" y="3175"/>
                  </a:lnTo>
                  <a:lnTo>
                    <a:pt x="869950" y="3175"/>
                  </a:lnTo>
                  <a:lnTo>
                    <a:pt x="869950" y="196850"/>
                  </a:lnTo>
                  <a:lnTo>
                    <a:pt x="0" y="196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AAC">
                <a:alpha val="9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nl-NL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9" name="Rechthoek 8"/>
            <p:cNvSpPr/>
            <p:nvPr/>
          </p:nvSpPr>
          <p:spPr>
            <a:xfrm>
              <a:off x="1298575" y="1558926"/>
              <a:ext cx="3620558" cy="193676"/>
            </a:xfrm>
            <a:prstGeom prst="rect">
              <a:avLst/>
            </a:prstGeom>
            <a:solidFill>
              <a:srgbClr val="006AAC">
                <a:alpha val="9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nl-NL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10" name="Titel 1"/>
            <p:cNvSpPr txBox="1">
              <a:spLocks/>
            </p:cNvSpPr>
            <p:nvPr/>
          </p:nvSpPr>
          <p:spPr>
            <a:xfrm>
              <a:off x="428625" y="406401"/>
              <a:ext cx="4490508" cy="1112838"/>
            </a:xfrm>
            <a:prstGeom prst="rect">
              <a:avLst/>
            </a:prstGeom>
            <a:solidFill>
              <a:srgbClr val="0089CF">
                <a:alpha val="90000"/>
              </a:srgbClr>
            </a:solidFill>
          </p:spPr>
          <p:txBody>
            <a:bodyPr lIns="180000" tIns="108000" rIns="72000" anchor="ctr" anchorCtr="0">
              <a:noAutofit/>
            </a:bodyPr>
            <a:lstStyle>
              <a:lvl1pPr algn="l">
                <a:lnSpc>
                  <a:spcPts val="3300"/>
                </a:lnSpc>
                <a:defRPr cap="all"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457200" rtl="0" eaLnBrk="0" fontAlgn="base" latinLnBrk="0" hangingPunct="0">
                <a:lnSpc>
                  <a:spcPts val="3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3500" u="none" strike="noStrike" kern="1200" cap="all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cs typeface="Calibri"/>
                </a:rPr>
                <a:t>Linked</a:t>
              </a:r>
              <a:r>
                <a:rPr kumimoji="0" lang="nl-NL" sz="3500" u="none" strike="noStrike" kern="1200" cap="all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cs typeface="Calibri"/>
                </a:rPr>
                <a:t> data</a:t>
              </a:r>
              <a:endParaRPr kumimoji="0" lang="nl-NL" sz="350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1" name="Subtitel 2"/>
            <p:cNvSpPr txBox="1">
              <a:spLocks/>
            </p:cNvSpPr>
            <p:nvPr/>
          </p:nvSpPr>
          <p:spPr>
            <a:xfrm>
              <a:off x="428625" y="1752602"/>
              <a:ext cx="4490508" cy="549615"/>
            </a:xfrm>
            <a:prstGeom prst="rect">
              <a:avLst/>
            </a:prstGeom>
            <a:solidFill>
              <a:srgbClr val="006AAC">
                <a:alpha val="90000"/>
              </a:srgbClr>
            </a:solidFill>
          </p:spPr>
          <p:txBody>
            <a:bodyPr vert="horz" wrap="square" lIns="180000" tIns="64800" rIns="72000" bIns="162000" anchor="t" anchorCtr="0">
              <a:spAutoFit/>
            </a:bodyPr>
            <a:lstStyle>
              <a:lvl1pPr marL="0" indent="0" algn="l">
                <a:lnSpc>
                  <a:spcPts val="2500"/>
                </a:lnSpc>
                <a:buNone/>
                <a:defRPr sz="2400" cap="all" baseline="0">
                  <a:solidFill>
                    <a:srgbClr val="FFFFFF"/>
                  </a:solidFill>
                  <a:latin typeface="Arial Narrow"/>
                  <a:cs typeface="Arial Narrow"/>
                </a:defRPr>
              </a:lvl1pPr>
              <a:lvl2pPr marL="4572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2pPr>
              <a:lvl3pPr marL="9144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3pPr>
              <a:lvl4pPr marL="13716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4pPr>
              <a:lvl5pPr marL="18288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5pPr>
              <a:lvl6pPr marL="22860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6pPr>
              <a:lvl7pPr marL="27432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7pPr>
              <a:lvl8pPr marL="32004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8pPr>
              <a:lvl9pPr marL="36576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lvl="0" eaLnBrk="0" hangingPunct="0">
                <a:spcBef>
                  <a:spcPts val="0"/>
                </a:spcBef>
                <a:defRPr/>
              </a:pPr>
              <a:r>
                <a:rPr lang="nl-NL" dirty="0" err="1" smtClean="0">
                  <a:latin typeface="Calibri"/>
                  <a:cs typeface="Calibri"/>
                </a:rPr>
                <a:t>Why</a:t>
              </a:r>
              <a:r>
                <a:rPr lang="nl-NL" dirty="0" smtClean="0">
                  <a:latin typeface="Calibri"/>
                  <a:cs typeface="Calibri"/>
                </a:rPr>
                <a:t> </a:t>
              </a:r>
              <a:r>
                <a:rPr lang="nl-NL" dirty="0" err="1" smtClean="0">
                  <a:latin typeface="Calibri"/>
                  <a:cs typeface="Calibri"/>
                </a:rPr>
                <a:t>bother</a:t>
              </a:r>
              <a:r>
                <a:rPr lang="nl-NL" dirty="0" smtClean="0">
                  <a:latin typeface="Calibri"/>
                  <a:cs typeface="Calibri"/>
                </a:rPr>
                <a:t>?</a:t>
              </a:r>
              <a:endParaRPr kumimoji="0" lang="nl-NL" sz="2400" b="0" i="0" u="none" strike="noStrike" kern="1200" cap="all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</p:grpSp>
      <p:sp>
        <p:nvSpPr>
          <p:cNvPr id="16" name="Slide Number Placeholder 3"/>
          <p:cNvSpPr txBox="1">
            <a:spLocks/>
          </p:cNvSpPr>
          <p:nvPr/>
        </p:nvSpPr>
        <p:spPr bwMode="auto">
          <a:xfrm>
            <a:off x="2" y="6453602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6535939-1A7B-AE4D-A0E3-E82652A3CA2F}" type="slidenum">
              <a:rPr lang="nl-NL" sz="1200" smtClean="0">
                <a:solidFill>
                  <a:srgbClr val="FFFFFF"/>
                </a:solidFill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6</a:t>
            </a:fld>
            <a:endParaRPr lang="nl-NL" sz="1200" dirty="0">
              <a:solidFill>
                <a:srgbClr val="FFFFFF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528" y="5215559"/>
            <a:ext cx="2159187" cy="118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22095" y="2875548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See </a:t>
            </a:r>
            <a:r>
              <a:rPr lang="en-US" dirty="0" err="1" smtClean="0"/>
              <a:t>linkeddata-documentingHistory.pdf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5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0"/>
            <a:ext cx="9144000" cy="4826000"/>
          </a:xfrm>
          <a:prstGeom prst="rect">
            <a:avLst/>
          </a:prstGeom>
        </p:spPr>
      </p:pic>
      <p:sp>
        <p:nvSpPr>
          <p:cNvPr id="6" name="Vrije vorm 5"/>
          <p:cNvSpPr/>
          <p:nvPr/>
        </p:nvSpPr>
        <p:spPr>
          <a:xfrm>
            <a:off x="936625" y="1517651"/>
            <a:ext cx="196850" cy="98425"/>
          </a:xfrm>
          <a:custGeom>
            <a:avLst/>
            <a:gdLst>
              <a:gd name="connsiteX0" fmla="*/ 0 w 196850"/>
              <a:gd name="connsiteY0" fmla="*/ 3175 h 98425"/>
              <a:gd name="connsiteX1" fmla="*/ 95250 w 196850"/>
              <a:gd name="connsiteY1" fmla="*/ 98425 h 98425"/>
              <a:gd name="connsiteX2" fmla="*/ 196850 w 196850"/>
              <a:gd name="connsiteY2" fmla="*/ 0 h 98425"/>
              <a:gd name="connsiteX3" fmla="*/ 0 w 196850"/>
              <a:gd name="connsiteY3" fmla="*/ 3175 h 9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" h="98425">
                <a:moveTo>
                  <a:pt x="0" y="3175"/>
                </a:moveTo>
                <a:lnTo>
                  <a:pt x="95250" y="98425"/>
                </a:lnTo>
                <a:lnTo>
                  <a:pt x="19685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0080B9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>
              <a:solidFill>
                <a:srgbClr val="FFFFFF"/>
              </a:solidFill>
              <a:ea typeface="ＭＳ Ｐゴシック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28625" y="406401"/>
            <a:ext cx="4490508" cy="1895816"/>
            <a:chOff x="428625" y="406401"/>
            <a:chExt cx="4490508" cy="1895816"/>
          </a:xfrm>
        </p:grpSpPr>
        <p:sp>
          <p:nvSpPr>
            <p:cNvPr id="8" name="Vrije vorm 7"/>
            <p:cNvSpPr/>
            <p:nvPr/>
          </p:nvSpPr>
          <p:spPr>
            <a:xfrm>
              <a:off x="428625" y="1555751"/>
              <a:ext cx="869950" cy="196850"/>
            </a:xfrm>
            <a:custGeom>
              <a:avLst/>
              <a:gdLst>
                <a:gd name="connsiteX0" fmla="*/ 0 w 869950"/>
                <a:gd name="connsiteY0" fmla="*/ 0 h 196850"/>
                <a:gd name="connsiteX1" fmla="*/ 495300 w 869950"/>
                <a:gd name="connsiteY1" fmla="*/ 0 h 196850"/>
                <a:gd name="connsiteX2" fmla="*/ 606425 w 869950"/>
                <a:gd name="connsiteY2" fmla="*/ 107950 h 196850"/>
                <a:gd name="connsiteX3" fmla="*/ 704850 w 869950"/>
                <a:gd name="connsiteY3" fmla="*/ 3175 h 196850"/>
                <a:gd name="connsiteX4" fmla="*/ 869950 w 869950"/>
                <a:gd name="connsiteY4" fmla="*/ 3175 h 196850"/>
                <a:gd name="connsiteX5" fmla="*/ 869950 w 869950"/>
                <a:gd name="connsiteY5" fmla="*/ 196850 h 196850"/>
                <a:gd name="connsiteX6" fmla="*/ 0 w 869950"/>
                <a:gd name="connsiteY6" fmla="*/ 196850 h 196850"/>
                <a:gd name="connsiteX7" fmla="*/ 0 w 869950"/>
                <a:gd name="connsiteY7" fmla="*/ 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9950" h="196850">
                  <a:moveTo>
                    <a:pt x="0" y="0"/>
                  </a:moveTo>
                  <a:lnTo>
                    <a:pt x="495300" y="0"/>
                  </a:lnTo>
                  <a:lnTo>
                    <a:pt x="606425" y="107950"/>
                  </a:lnTo>
                  <a:lnTo>
                    <a:pt x="704850" y="3175"/>
                  </a:lnTo>
                  <a:lnTo>
                    <a:pt x="869950" y="3175"/>
                  </a:lnTo>
                  <a:lnTo>
                    <a:pt x="869950" y="196850"/>
                  </a:lnTo>
                  <a:lnTo>
                    <a:pt x="0" y="196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AAC">
                <a:alpha val="9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nl-NL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9" name="Rechthoek 8"/>
            <p:cNvSpPr/>
            <p:nvPr/>
          </p:nvSpPr>
          <p:spPr>
            <a:xfrm>
              <a:off x="1298575" y="1558926"/>
              <a:ext cx="3620558" cy="193676"/>
            </a:xfrm>
            <a:prstGeom prst="rect">
              <a:avLst/>
            </a:prstGeom>
            <a:solidFill>
              <a:srgbClr val="006AAC">
                <a:alpha val="9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nl-NL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10" name="Titel 1"/>
            <p:cNvSpPr txBox="1">
              <a:spLocks/>
            </p:cNvSpPr>
            <p:nvPr/>
          </p:nvSpPr>
          <p:spPr>
            <a:xfrm>
              <a:off x="428625" y="406401"/>
              <a:ext cx="4490508" cy="1112838"/>
            </a:xfrm>
            <a:prstGeom prst="rect">
              <a:avLst/>
            </a:prstGeom>
            <a:solidFill>
              <a:srgbClr val="0089CF">
                <a:alpha val="90000"/>
              </a:srgbClr>
            </a:solidFill>
          </p:spPr>
          <p:txBody>
            <a:bodyPr lIns="180000" tIns="108000" rIns="72000" anchor="ctr" anchorCtr="0">
              <a:noAutofit/>
            </a:bodyPr>
            <a:lstStyle>
              <a:lvl1pPr algn="l">
                <a:lnSpc>
                  <a:spcPts val="3300"/>
                </a:lnSpc>
                <a:defRPr cap="all"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457200" rtl="0" eaLnBrk="0" fontAlgn="base" latinLnBrk="0" hangingPunct="0">
                <a:lnSpc>
                  <a:spcPts val="3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3500" u="none" strike="noStrike" kern="1200" cap="all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cs typeface="Calibri"/>
                </a:rPr>
                <a:t>Applications of </a:t>
              </a:r>
              <a:r>
                <a:rPr kumimoji="0" lang="nl-NL" sz="3500" u="none" strike="noStrike" kern="1200" cap="all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cs typeface="Calibri"/>
                </a:rPr>
                <a:t>linked</a:t>
              </a:r>
              <a:r>
                <a:rPr kumimoji="0" lang="nl-NL" sz="3500" u="none" strike="noStrike" kern="1200" cap="all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cs typeface="Calibri"/>
                </a:rPr>
                <a:t> data</a:t>
              </a:r>
              <a:endParaRPr kumimoji="0" lang="nl-NL" sz="350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1" name="Subtitel 2"/>
            <p:cNvSpPr txBox="1">
              <a:spLocks/>
            </p:cNvSpPr>
            <p:nvPr/>
          </p:nvSpPr>
          <p:spPr>
            <a:xfrm>
              <a:off x="428625" y="1752602"/>
              <a:ext cx="4490508" cy="549615"/>
            </a:xfrm>
            <a:prstGeom prst="rect">
              <a:avLst/>
            </a:prstGeom>
            <a:solidFill>
              <a:srgbClr val="006AAC">
                <a:alpha val="90000"/>
              </a:srgbClr>
            </a:solidFill>
          </p:spPr>
          <p:txBody>
            <a:bodyPr vert="horz" wrap="square" lIns="180000" tIns="64800" rIns="72000" bIns="162000" anchor="t" anchorCtr="0">
              <a:spAutoFit/>
            </a:bodyPr>
            <a:lstStyle>
              <a:lvl1pPr marL="0" indent="0" algn="l">
                <a:lnSpc>
                  <a:spcPts val="2500"/>
                </a:lnSpc>
                <a:buNone/>
                <a:defRPr sz="2400" cap="all" baseline="0">
                  <a:solidFill>
                    <a:srgbClr val="FFFFFF"/>
                  </a:solidFill>
                  <a:latin typeface="Arial Narrow"/>
                  <a:cs typeface="Arial Narrow"/>
                </a:defRPr>
              </a:lvl1pPr>
              <a:lvl2pPr marL="4572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2pPr>
              <a:lvl3pPr marL="9144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3pPr>
              <a:lvl4pPr marL="13716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4pPr>
              <a:lvl5pPr marL="18288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5pPr>
              <a:lvl6pPr marL="22860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6pPr>
              <a:lvl7pPr marL="27432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7pPr>
              <a:lvl8pPr marL="32004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8pPr>
              <a:lvl9pPr marL="36576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lvl="0" eaLnBrk="0" hangingPunct="0">
                <a:spcBef>
                  <a:spcPts val="0"/>
                </a:spcBef>
                <a:defRPr/>
              </a:pPr>
              <a:r>
                <a:rPr lang="nl-NL" dirty="0" err="1" smtClean="0">
                  <a:latin typeface="Calibri"/>
                  <a:cs typeface="Calibri"/>
                </a:rPr>
                <a:t>To</a:t>
              </a:r>
              <a:r>
                <a:rPr lang="nl-NL" dirty="0" smtClean="0">
                  <a:latin typeface="Calibri"/>
                  <a:cs typeface="Calibri"/>
                </a:rPr>
                <a:t> </a:t>
              </a:r>
              <a:r>
                <a:rPr lang="nl-NL" dirty="0" err="1" smtClean="0">
                  <a:latin typeface="Calibri"/>
                  <a:cs typeface="Calibri"/>
                </a:rPr>
                <a:t>historical</a:t>
              </a:r>
              <a:r>
                <a:rPr lang="nl-NL" dirty="0" smtClean="0">
                  <a:latin typeface="Calibri"/>
                  <a:cs typeface="Calibri"/>
                </a:rPr>
                <a:t> research</a:t>
              </a:r>
              <a:endParaRPr kumimoji="0" lang="nl-NL" sz="2400" b="0" i="0" u="none" strike="noStrike" kern="1200" cap="all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</p:grpSp>
      <p:sp>
        <p:nvSpPr>
          <p:cNvPr id="16" name="Slide Number Placeholder 3"/>
          <p:cNvSpPr txBox="1">
            <a:spLocks/>
          </p:cNvSpPr>
          <p:nvPr/>
        </p:nvSpPr>
        <p:spPr bwMode="auto">
          <a:xfrm>
            <a:off x="2" y="6453602"/>
            <a:ext cx="611188" cy="4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1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fld id="{B6535939-1A7B-AE4D-A0E3-E82652A3CA2F}" type="slidenum">
              <a:rPr lang="nl-NL" sz="1200" smtClean="0">
                <a:solidFill>
                  <a:srgbClr val="FFFFFF"/>
                </a:solidFill>
                <a:latin typeface="Calibri" charset="0"/>
                <a:cs typeface="Calibri" charset="0"/>
              </a:rPr>
              <a:pPr eaLnBrk="1" hangingPunct="1">
                <a:spcBef>
                  <a:spcPct val="20000"/>
                </a:spcBef>
              </a:pPr>
              <a:t>8</a:t>
            </a:fld>
            <a:endParaRPr lang="nl-NL" sz="1200" dirty="0">
              <a:solidFill>
                <a:srgbClr val="FFFFFF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528" y="5215559"/>
            <a:ext cx="2159187" cy="1189382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8986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030" b="4030"/>
          <a:stretch>
            <a:fillRect/>
          </a:stretch>
        </p:blipFill>
        <p:spPr>
          <a:xfrm>
            <a:off x="6015" y="649625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0474" y="79756"/>
            <a:ext cx="8867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http://</a:t>
            </a:r>
            <a:r>
              <a:rPr lang="en-US" sz="2400" dirty="0" err="1">
                <a:hlinkClick r:id="rId3"/>
              </a:rPr>
              <a:t>www.semantic</a:t>
            </a:r>
            <a:r>
              <a:rPr lang="en-US" sz="2400" dirty="0">
                <a:hlinkClick r:id="rId3"/>
              </a:rPr>
              <a:t>-web-</a:t>
            </a:r>
            <a:r>
              <a:rPr lang="en-US" sz="2400" dirty="0" err="1">
                <a:hlinkClick r:id="rId3"/>
              </a:rPr>
              <a:t>journal.net</a:t>
            </a:r>
            <a:r>
              <a:rPr lang="en-US" sz="2400" dirty="0">
                <a:hlinkClick r:id="rId3"/>
              </a:rPr>
              <a:t>/content/semantic-technologies-historical-research-survey-0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295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</TotalTime>
  <Words>902</Words>
  <Application>Microsoft Macintosh PowerPoint</Application>
  <PresentationFormat>On-screen Show (4:3)</PresentationFormat>
  <Paragraphs>206</Paragraphs>
  <Slides>39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 Narrow Bold</vt:lpstr>
      <vt:lpstr>Calibri</vt:lpstr>
      <vt:lpstr>Calibri Light</vt:lpstr>
      <vt:lpstr>Lucida Grande</vt:lpstr>
      <vt:lpstr>ＭＳ Ｐゴシック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45</cp:revision>
  <dcterms:created xsi:type="dcterms:W3CDTF">2016-09-02T06:46:29Z</dcterms:created>
  <dcterms:modified xsi:type="dcterms:W3CDTF">2016-09-02T12:17:33Z</dcterms:modified>
</cp:coreProperties>
</file>